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5" r:id="rId1"/>
  </p:sldMasterIdLst>
  <p:sldIdLst>
    <p:sldId id="258" r:id="rId2"/>
    <p:sldId id="256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60"/>
  </p:normalViewPr>
  <p:slideViewPr>
    <p:cSldViewPr snapToGrid="0">
      <p:cViewPr varScale="1">
        <p:scale>
          <a:sx n="85" d="100"/>
          <a:sy n="85" d="100"/>
        </p:scale>
        <p:origin x="499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0C4F9-5EE7-47B7-B965-368EB53A43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7700" y="1181099"/>
            <a:ext cx="6864724" cy="3581399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A4A1F1-374F-4FC8-89F7-83065EA4F5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7700" y="5075227"/>
            <a:ext cx="6864724" cy="868374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B5CB5F-AE9B-4C02-B16F-C462CAFC19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10/10/2023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14B1CC-830B-4695-B174-D9E9100A86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DCD43F-E516-4123-A6D8-DB72C3CC5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8626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8C0AF-44D0-4830-AF13-49B8522BE6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61B4D8C-6045-47B3-9A0C-F2215A904C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9A9F1-F398-416A-A8C0-0A36D838DD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10/10/2023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37F801-C9FB-4A34-8386-BA9FBACCBC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E05176-F6E9-4997-8355-74F2A4560A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5700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BEBC807-13E1-4F3F-83FA-FD9BD24F3B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986520" y="647699"/>
            <a:ext cx="2291080" cy="52959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7E2EAA-155E-482E-A2B8-547653B253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52371" y="647699"/>
            <a:ext cx="8120789" cy="52959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4A4BDC-BDD0-417D-AF7C-516EE556D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10/10/2023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F663EC-23F9-4202-80F3-F8E550884F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C8402D-7367-485B-AEA6-5AB2B8209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455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FF197-4D72-4945-8068-57D52018E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C81FA8-039D-4BAF-8AAB-7B6616AFEE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27357F-46A1-493A-A5E4-1D7FAE5B9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10/10/2023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7277BC-26F9-4B14-A2DC-C7575C5A6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7BC3FF-EE25-45FB-A7A8-AAA522F70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0476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5596BE-9AF9-4E97-9204-5B672D7973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2362200"/>
            <a:ext cx="7696200" cy="2400300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EDF98A-E8AE-4443-9A8C-CB35DEB2CE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81200" y="5067300"/>
            <a:ext cx="7696200" cy="87630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B7114B-35CB-40C5-BCC8-C5039524FF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10/10/2023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1AA324-982E-42C4-8002-5F236877C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401596-9353-4C1A-972E-6522F2B42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0483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BF0BC9-7469-437A-B92B-0A2627E4B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B7D887-595C-4649-AF8E-E78307000D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0" y="1825625"/>
            <a:ext cx="49911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9FE29C-ED37-4DD9-949F-0024342619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48400" y="1825625"/>
            <a:ext cx="5029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F6AA34-8CC0-4E5B-8396-0AC7563314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10/10/2023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DF7398-73FE-4D27-AFF9-91BEBFED3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700880-10EE-4115-8BBB-13DDF270D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2870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F3C9B-D20D-43FA-BA18-D50F86A91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1" y="647699"/>
            <a:ext cx="10625229" cy="11506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52F00A-F4EE-40FC-9325-373840422D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5863" y="1879599"/>
            <a:ext cx="5157787" cy="675641"/>
          </a:xfrm>
        </p:spPr>
        <p:txBody>
          <a:bodyPr anchor="b">
            <a:no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75DD90-A306-4A8B-A54C-8033B7F7F0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5863" y="2560955"/>
            <a:ext cx="5157787" cy="36493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40E0AA-F8F8-4862-B27B-50FAF2F34D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94412" y="1879599"/>
            <a:ext cx="5183188" cy="675641"/>
          </a:xfrm>
        </p:spPr>
        <p:txBody>
          <a:bodyPr anchor="b">
            <a:no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9FEBDD6-EDA1-4CE7-9DDC-9D977E12DDA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94412" y="2560955"/>
            <a:ext cx="5183188" cy="36493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0044487-D350-4434-A5C7-A96942FFC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10/10/2023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389DC43-E591-42BF-82EE-E4887E4BC5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68CD421-2D00-41DD-A393-4739E389D9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5732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239A8B-0FAF-431C-9657-9003FA037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1BBA2A1-331D-40F8-867B-CE15011360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10/10/2023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0995C1-5121-47B6-AC6D-F60C0FF663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DBE022-9B54-431C-80D5-5D8F2AFCB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0775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015B6E5-6347-41F6-85FC-3BF3652D1B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10/10/2023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C6A93F6-45F8-4453-B5DC-B2F3D5D0B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E364E1-213B-4AF0-80D7-8101EFD5E4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7311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90B5D-E76D-4797-AD77-15625D675F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2" y="647700"/>
            <a:ext cx="4119654" cy="1714500"/>
          </a:xfr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744D8D-C9CF-43B2-905D-2368B17A53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40188" y="914400"/>
            <a:ext cx="5737412" cy="502919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B4BF0C-D14C-46D7-ACDD-1885DDD883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52372" y="2697479"/>
            <a:ext cx="4119654" cy="324611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FD7D8D-72E7-4ABD-BB87-80BB490031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10/10/2023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D9C1CE-C8CE-4364-A021-ADC2D64726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E6FA33-09EF-495A-853E-63750CA37A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0455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F023E-952E-40DF-A101-74D22789D5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2" y="647700"/>
            <a:ext cx="4119654" cy="1714500"/>
          </a:xfr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41E98DD-BF5D-4CCA-8C66-F2A6CE11271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486400" y="914400"/>
            <a:ext cx="5791200" cy="502919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EC22A6-F2C2-4A88-BEE5-2D6CEB520E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52372" y="2697480"/>
            <a:ext cx="4119654" cy="317150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A1F755-C7AF-4C50-8CA8-828612A767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10/10/2023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EDE175-E818-477C-A3F6-7DD65C1268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D0B8E3-DB91-440B-818F-71E4248BB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3799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55EB7D6-B8CB-49E3-874F-2255BEE824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1" y="647700"/>
            <a:ext cx="10625229" cy="114705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BEEAC5-A8AB-4FE8-A270-D70F7DED4A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2371" y="2095500"/>
            <a:ext cx="10620855" cy="3848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B6506C-52BF-4C05-AD31-7C08B80151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52371" y="6332538"/>
            <a:ext cx="30064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spc="100" baseline="0">
                <a:solidFill>
                  <a:schemeClr val="tx1"/>
                </a:solidFill>
              </a:defRPr>
            </a:lvl1pPr>
          </a:lstStyle>
          <a:p>
            <a:fld id="{D341B595-366B-43E2-A22E-EA6A78C03F06}" type="datetimeFigureOut">
              <a:rPr lang="en-US" smtClean="0"/>
              <a:t>10/10/2023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534630-6C67-4A40-A499-CB025B2438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034169" y="6332538"/>
            <a:ext cx="35054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spc="100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64E14B-0EE8-4015-809C-DD36B5459B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44747" y="6332538"/>
            <a:ext cx="5398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spc="100" baseline="0">
                <a:solidFill>
                  <a:schemeClr val="tx1"/>
                </a:solidFill>
              </a:defRPr>
            </a:lvl1pPr>
          </a:lstStyle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0890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3600" kern="1200" cap="all" spc="300" baseline="0">
          <a:solidFill>
            <a:srgbClr val="FFFFFF"/>
          </a:solidFill>
          <a:highlight>
            <a:srgbClr val="000000"/>
          </a:highligh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SzPct val="7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SzPct val="7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SzPct val="7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SzPct val="7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SzPct val="7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ko/%ED%94%84%EB%A1%9C%EA%B7%B8%EB%9E%98%EB%B0%8D-html-%EC%BD%94%EB%93%9C-%EC%BD%94%EB%94%A9-%EC%9B%B9-%EC%82%AC%EC%9D%B4%ED%8A%B8-%EA%B0%9C%EB%B0%9C-%EC%9B%B9%EC%82%AC%EC%9D%B4%ED%8A%B8-1009134/" TargetMode="External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pxhere.com/ko/photo/1551721" TargetMode="External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pxhere.com/ko/photo/1548883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pxhere.com/ko/photo/747212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allhere.com/ko/wallpaper/263300" TargetMode="External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pxhere.com/hu/photo/1635476" TargetMode="External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 descr="비즈니스 아이콘이 있는 다채로운 색상의 전구">
            <a:extLst>
              <a:ext uri="{FF2B5EF4-FFF2-40B4-BE49-F238E27FC236}">
                <a16:creationId xmlns:a16="http://schemas.microsoft.com/office/drawing/2014/main" id="{35C2286D-4D00-BCA0-F04E-FE46AFC4BD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758" b="6885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96DFE9A5-7555-173D-AF90-B028EB5DF461}"/>
              </a:ext>
            </a:extLst>
          </p:cNvPr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789AB4A6-63E1-4A8F-AEA3-70E04AC0EB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690282" y="2512360"/>
            <a:ext cx="5448300" cy="91664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5400" dirty="0">
                <a:solidFill>
                  <a:srgbClr val="FFFFFF"/>
                </a:solidFill>
                <a:latin typeface="Agency FB" panose="020B0503020202020204" pitchFamily="34" charset="0"/>
              </a:rPr>
              <a:t>JAVA </a:t>
            </a:r>
            <a:r>
              <a:rPr lang="ko-KR" altLang="en-US" sz="5400" dirty="0">
                <a:solidFill>
                  <a:srgbClr val="FFFFFF"/>
                </a:solidFill>
                <a:latin typeface="Cambria Math" panose="02040503050406030204" pitchFamily="18" charset="0"/>
              </a:rPr>
              <a:t>계획서</a:t>
            </a:r>
            <a:endParaRPr lang="en-US" sz="5400" dirty="0">
              <a:solidFill>
                <a:srgbClr val="FFFFFF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32" name="Subtitle 2">
            <a:extLst>
              <a:ext uri="{FF2B5EF4-FFF2-40B4-BE49-F238E27FC236}">
                <a16:creationId xmlns:a16="http://schemas.microsoft.com/office/drawing/2014/main" id="{6008F35F-D16F-4570-858B-EF57288370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6688" y="3748450"/>
            <a:ext cx="5448299" cy="1135073"/>
          </a:xfrm>
        </p:spPr>
        <p:txBody>
          <a:bodyPr/>
          <a:lstStyle/>
          <a:p>
            <a:pPr algn="l"/>
            <a:r>
              <a:rPr lang="ko-KR" alt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F0502020204030204" pitchFamily="18" charset="0"/>
              </a:rPr>
              <a:t>팀장 </a:t>
            </a:r>
            <a:r>
              <a:rPr lang="en-US" altLang="ko-KR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F0502020204030204" pitchFamily="18" charset="0"/>
              </a:rPr>
              <a:t>: </a:t>
            </a:r>
            <a:r>
              <a:rPr lang="ko-KR" alt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F0502020204030204" pitchFamily="18" charset="0"/>
              </a:rPr>
              <a:t>홍주헌</a:t>
            </a:r>
            <a:endParaRPr lang="en-US" altLang="ko-KR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masis MT Pro Black" panose="020F0502020204030204" pitchFamily="18" charset="0"/>
            </a:endParaRPr>
          </a:p>
          <a:p>
            <a:pPr algn="l"/>
            <a:r>
              <a:rPr lang="ko-KR" alt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F0502020204030204" pitchFamily="18" charset="0"/>
              </a:rPr>
              <a:t>팀원 </a:t>
            </a:r>
            <a:r>
              <a:rPr lang="en-US" altLang="ko-KR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F0502020204030204" pitchFamily="18" charset="0"/>
              </a:rPr>
              <a:t>: </a:t>
            </a:r>
            <a:r>
              <a:rPr lang="ko-KR" altLang="en-US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F0502020204030204" pitchFamily="18" charset="0"/>
              </a:rPr>
              <a:t>조성무</a:t>
            </a:r>
            <a:endParaRPr lang="en-US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masis MT Pro Black" panose="020F0502020204030204" pitchFamily="18" charset="0"/>
            </a:endParaRPr>
          </a:p>
        </p:txBody>
      </p:sp>
      <p:sp>
        <p:nvSpPr>
          <p:cNvPr id="35" name="Slide Number Placeholder 9">
            <a:extLst>
              <a:ext uri="{FF2B5EF4-FFF2-40B4-BE49-F238E27FC236}">
                <a16:creationId xmlns:a16="http://schemas.microsoft.com/office/drawing/2014/main" id="{1414B732-7187-427B-B84B-E95823CFE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4747" y="6332538"/>
            <a:ext cx="539808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45C5C030-0550-4584-9C82-E35DF7DBC581}" type="slidenum">
              <a:rPr lang="en-US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>
                <a:spcAft>
                  <a:spcPts val="600"/>
                </a:spcAft>
              </a:pPr>
              <a:t>1</a:t>
            </a:fld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40F9F654-3962-55A3-618B-F3CF96645F2F}"/>
              </a:ext>
            </a:extLst>
          </p:cNvPr>
          <p:cNvCxnSpPr/>
          <p:nvPr/>
        </p:nvCxnSpPr>
        <p:spPr>
          <a:xfrm>
            <a:off x="466165" y="3429000"/>
            <a:ext cx="502023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88051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6">
            <a:extLst>
              <a:ext uri="{FF2B5EF4-FFF2-40B4-BE49-F238E27FC236}">
                <a16:creationId xmlns:a16="http://schemas.microsoft.com/office/drawing/2014/main" id="{141ED116-5059-C8A3-04A6-5110B5DA6272}"/>
              </a:ext>
            </a:extLst>
          </p:cNvPr>
          <p:cNvSpPr/>
          <p:nvPr/>
        </p:nvSpPr>
        <p:spPr>
          <a:xfrm>
            <a:off x="-1751731" y="3048000"/>
            <a:ext cx="5761023" cy="3492922"/>
          </a:xfrm>
          <a:custGeom>
            <a:avLst/>
            <a:gdLst/>
            <a:ahLst/>
            <a:cxnLst/>
            <a:rect l="l" t="t" r="r" b="b"/>
            <a:pathLst>
              <a:path w="7539345" h="4356646">
                <a:moveTo>
                  <a:pt x="0" y="0"/>
                </a:moveTo>
                <a:lnTo>
                  <a:pt x="7539345" y="0"/>
                </a:lnTo>
                <a:lnTo>
                  <a:pt x="7539345" y="4356646"/>
                </a:lnTo>
                <a:lnTo>
                  <a:pt x="0" y="43566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6B7123C-CADE-61B0-D640-044D843ACC5E}"/>
              </a:ext>
            </a:extLst>
          </p:cNvPr>
          <p:cNvSpPr/>
          <p:nvPr/>
        </p:nvSpPr>
        <p:spPr>
          <a:xfrm>
            <a:off x="5806440" y="0"/>
            <a:ext cx="6385560" cy="685800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2">
            <a:extLst>
              <a:ext uri="{FF2B5EF4-FFF2-40B4-BE49-F238E27FC236}">
                <a16:creationId xmlns:a16="http://schemas.microsoft.com/office/drawing/2014/main" id="{8ADA8973-E366-2DDE-2C40-86F0FB860EFA}"/>
              </a:ext>
            </a:extLst>
          </p:cNvPr>
          <p:cNvSpPr txBox="1"/>
          <p:nvPr/>
        </p:nvSpPr>
        <p:spPr>
          <a:xfrm>
            <a:off x="6096000" y="14793"/>
            <a:ext cx="9905071" cy="1069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900"/>
              </a:lnSpc>
            </a:pPr>
            <a:r>
              <a:rPr lang="en-US" sz="5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DLaM Display" panose="020F0502020204030204" pitchFamily="2" charset="0"/>
              </a:rPr>
              <a:t>3.3 </a:t>
            </a:r>
            <a:r>
              <a:rPr lang="ko-KR" altLang="en-US" sz="4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DLaM Display" panose="020F0502020204030204" pitchFamily="2" charset="0"/>
              </a:rPr>
              <a:t>성적확인</a:t>
            </a:r>
            <a:endParaRPr lang="en-US" sz="44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DLaM Display" panose="020F0502020204030204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E35E22-B7FC-5929-7D07-29624C379F5B}"/>
              </a:ext>
            </a:extLst>
          </p:cNvPr>
          <p:cNvSpPr txBox="1"/>
          <p:nvPr/>
        </p:nvSpPr>
        <p:spPr>
          <a:xfrm>
            <a:off x="6275070" y="1517195"/>
            <a:ext cx="5448300" cy="16909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80060" lvl="1" indent="-285750">
              <a:lnSpc>
                <a:spcPts val="3419"/>
              </a:lnSpc>
              <a:buFont typeface="Arial" panose="020B0604020202020204" pitchFamily="34" charset="0"/>
              <a:buChar char="•"/>
            </a:pPr>
            <a:r>
              <a:rPr lang="ko-KR" altLang="en-US" sz="2400" dirty="0" err="1">
                <a:solidFill>
                  <a:schemeClr val="bg1"/>
                </a:solidFill>
              </a:rPr>
              <a:t>학기별</a:t>
            </a:r>
            <a:r>
              <a:rPr lang="ko-KR" altLang="en-US" sz="2400" dirty="0">
                <a:solidFill>
                  <a:schemeClr val="bg1"/>
                </a:solidFill>
              </a:rPr>
              <a:t> 성적 조회</a:t>
            </a:r>
            <a:endParaRPr lang="en-US" altLang="ko-KR" sz="2400" dirty="0">
              <a:solidFill>
                <a:schemeClr val="bg1"/>
              </a:solidFill>
            </a:endParaRPr>
          </a:p>
          <a:p>
            <a:pPr marL="480060" lvl="1" indent="-285750">
              <a:lnSpc>
                <a:spcPts val="3419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chemeClr val="bg1"/>
                </a:solidFill>
              </a:rPr>
              <a:t>과내 석차 조회</a:t>
            </a:r>
            <a:endParaRPr lang="en-US" altLang="ko-KR" sz="2400" dirty="0">
              <a:solidFill>
                <a:schemeClr val="bg1"/>
              </a:solidFill>
            </a:endParaRPr>
          </a:p>
          <a:p>
            <a:pPr marL="480060" lvl="1" indent="-285750">
              <a:lnSpc>
                <a:spcPts val="3419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chemeClr val="bg1"/>
                </a:solidFill>
              </a:rPr>
              <a:t>전체 성적 조회</a:t>
            </a:r>
          </a:p>
          <a:p>
            <a:pPr marL="194310" lvl="1" algn="l">
              <a:lnSpc>
                <a:spcPts val="3419"/>
              </a:lnSpc>
            </a:pPr>
            <a:endParaRPr lang="en-US" sz="2000" spc="-44" dirty="0">
              <a:solidFill>
                <a:srgbClr val="FFFFFF"/>
              </a:solidFill>
              <a:latin typeface="210 8비트 Light" panose="020B0600000101010101" charset="-127"/>
              <a:ea typeface="210 8비트 Light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457183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6">
            <a:extLst>
              <a:ext uri="{FF2B5EF4-FFF2-40B4-BE49-F238E27FC236}">
                <a16:creationId xmlns:a16="http://schemas.microsoft.com/office/drawing/2014/main" id="{88D19B17-B0E9-1910-1284-C22C0E4AF8CC}"/>
              </a:ext>
            </a:extLst>
          </p:cNvPr>
          <p:cNvSpPr/>
          <p:nvPr/>
        </p:nvSpPr>
        <p:spPr>
          <a:xfrm>
            <a:off x="-1751731" y="3048000"/>
            <a:ext cx="5761023" cy="3492922"/>
          </a:xfrm>
          <a:custGeom>
            <a:avLst/>
            <a:gdLst/>
            <a:ahLst/>
            <a:cxnLst/>
            <a:rect l="l" t="t" r="r" b="b"/>
            <a:pathLst>
              <a:path w="7539345" h="4356646">
                <a:moveTo>
                  <a:pt x="0" y="0"/>
                </a:moveTo>
                <a:lnTo>
                  <a:pt x="7539345" y="0"/>
                </a:lnTo>
                <a:lnTo>
                  <a:pt x="7539345" y="4356646"/>
                </a:lnTo>
                <a:lnTo>
                  <a:pt x="0" y="43566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B3B3D67-A425-66F6-A56E-A30DE780C080}"/>
              </a:ext>
            </a:extLst>
          </p:cNvPr>
          <p:cNvSpPr/>
          <p:nvPr/>
        </p:nvSpPr>
        <p:spPr>
          <a:xfrm>
            <a:off x="5806440" y="0"/>
            <a:ext cx="6385560" cy="685800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2">
            <a:extLst>
              <a:ext uri="{FF2B5EF4-FFF2-40B4-BE49-F238E27FC236}">
                <a16:creationId xmlns:a16="http://schemas.microsoft.com/office/drawing/2014/main" id="{5CEE93CF-A6B7-A55A-67AC-286D95A0AB0D}"/>
              </a:ext>
            </a:extLst>
          </p:cNvPr>
          <p:cNvSpPr txBox="1"/>
          <p:nvPr/>
        </p:nvSpPr>
        <p:spPr>
          <a:xfrm>
            <a:off x="6096000" y="14793"/>
            <a:ext cx="9905071" cy="1069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900"/>
              </a:lnSpc>
            </a:pPr>
            <a:r>
              <a:rPr lang="en-US" sz="5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DLaM Display" panose="020F0502020204030204" pitchFamily="2" charset="0"/>
              </a:rPr>
              <a:t>3.4 </a:t>
            </a:r>
            <a:r>
              <a:rPr lang="ko-KR" altLang="en-US" sz="4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DLaM Display" panose="020F0502020204030204" pitchFamily="2" charset="0"/>
              </a:rPr>
              <a:t>수강 조회</a:t>
            </a:r>
            <a:endParaRPr lang="en-US" sz="44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DLaM Display" panose="020F0502020204030204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1EB5C16-3B6F-89E0-619E-F49D08B805B1}"/>
              </a:ext>
            </a:extLst>
          </p:cNvPr>
          <p:cNvSpPr txBox="1"/>
          <p:nvPr/>
        </p:nvSpPr>
        <p:spPr>
          <a:xfrm>
            <a:off x="6275070" y="1517195"/>
            <a:ext cx="5448300" cy="12549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88620" lvl="1" indent="-194310" algn="l">
              <a:lnSpc>
                <a:spcPts val="3419"/>
              </a:lnSpc>
              <a:buFont typeface="Arial"/>
              <a:buChar char="•"/>
            </a:pPr>
            <a:r>
              <a:rPr lang="ko-KR" altLang="en-US" sz="2400" spc="-44" dirty="0">
                <a:solidFill>
                  <a:srgbClr val="FFFFFF"/>
                </a:solidFill>
                <a:latin typeface="210 8비트 Light" panose="020B0600000101010101" charset="-127"/>
                <a:ea typeface="210 8비트 Light" panose="020B0600000101010101" charset="-127"/>
              </a:rPr>
              <a:t>교과과정 조회</a:t>
            </a:r>
            <a:endParaRPr lang="en-US" altLang="ko-KR" sz="2400" spc="-44" dirty="0">
              <a:solidFill>
                <a:srgbClr val="FFFFFF"/>
              </a:solidFill>
              <a:latin typeface="210 8비트 Light" panose="020B0600000101010101" charset="-127"/>
              <a:ea typeface="210 8비트 Light" panose="020B0600000101010101" charset="-127"/>
            </a:endParaRPr>
          </a:p>
          <a:p>
            <a:pPr marL="388620" lvl="1" indent="-194310" algn="l">
              <a:lnSpc>
                <a:spcPts val="3419"/>
              </a:lnSpc>
              <a:buFont typeface="Arial"/>
              <a:buChar char="•"/>
            </a:pPr>
            <a:r>
              <a:rPr lang="ko-KR" altLang="en-US" sz="2400" spc="-44" dirty="0">
                <a:solidFill>
                  <a:srgbClr val="FFFFFF"/>
                </a:solidFill>
                <a:latin typeface="210 8비트 Light" panose="020B0600000101010101" charset="-127"/>
                <a:ea typeface="210 8비트 Light" panose="020B0600000101010101" charset="-127"/>
              </a:rPr>
              <a:t>필수 </a:t>
            </a:r>
            <a:r>
              <a:rPr lang="ko-KR" altLang="en-US" sz="2400" spc="-44" dirty="0" err="1">
                <a:solidFill>
                  <a:srgbClr val="FFFFFF"/>
                </a:solidFill>
                <a:latin typeface="210 8비트 Light" panose="020B0600000101010101" charset="-127"/>
                <a:ea typeface="210 8비트 Light" panose="020B0600000101010101" charset="-127"/>
              </a:rPr>
              <a:t>미이수</a:t>
            </a:r>
            <a:r>
              <a:rPr lang="ko-KR" altLang="en-US" sz="2400" spc="-44" dirty="0">
                <a:solidFill>
                  <a:srgbClr val="FFFFFF"/>
                </a:solidFill>
                <a:latin typeface="210 8비트 Light" panose="020B0600000101010101" charset="-127"/>
                <a:ea typeface="210 8비트 Light" panose="020B0600000101010101" charset="-127"/>
              </a:rPr>
              <a:t> 과목</a:t>
            </a:r>
            <a:endParaRPr lang="en-US" altLang="ko-KR" sz="2400" spc="-44" dirty="0">
              <a:solidFill>
                <a:srgbClr val="FFFFFF"/>
              </a:solidFill>
              <a:latin typeface="210 8비트 Light" panose="020B0600000101010101" charset="-127"/>
              <a:ea typeface="210 8비트 Light" panose="020B0600000101010101" charset="-127"/>
            </a:endParaRPr>
          </a:p>
          <a:p>
            <a:pPr marL="388620" lvl="1" indent="-194310" algn="l">
              <a:lnSpc>
                <a:spcPts val="3419"/>
              </a:lnSpc>
              <a:buFont typeface="Arial"/>
              <a:buChar char="•"/>
            </a:pPr>
            <a:r>
              <a:rPr lang="ko-KR" altLang="en-US" sz="2400" spc="-44" dirty="0">
                <a:solidFill>
                  <a:srgbClr val="FFFFFF"/>
                </a:solidFill>
                <a:latin typeface="210 8비트 Light" panose="020B0600000101010101" charset="-127"/>
                <a:ea typeface="210 8비트 Light" panose="020B0600000101010101" charset="-127"/>
              </a:rPr>
              <a:t>현재 수강한 과목</a:t>
            </a:r>
            <a:endParaRPr lang="en-US" altLang="ko-KR" sz="2400" spc="-44" dirty="0">
              <a:solidFill>
                <a:srgbClr val="FFFFFF"/>
              </a:solidFill>
              <a:latin typeface="210 8비트 Light" panose="020B0600000101010101" charset="-127"/>
              <a:ea typeface="210 8비트 Light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209380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텍스트, 스크린샷, 다채로움, 디자인이(가) 표시된 사진&#10;&#10;자동 생성된 설명">
            <a:extLst>
              <a:ext uri="{FF2B5EF4-FFF2-40B4-BE49-F238E27FC236}">
                <a16:creationId xmlns:a16="http://schemas.microsoft.com/office/drawing/2014/main" id="{B6F1D55E-1759-171B-4D84-B0589431321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9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7065" b="8304"/>
          <a:stretch/>
        </p:blipFill>
        <p:spPr>
          <a:xfrm>
            <a:off x="-5734" y="0"/>
            <a:ext cx="12197734" cy="6890611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81DE05AF-9025-25BF-A518-98FDBA6A1AE4}"/>
              </a:ext>
            </a:extLst>
          </p:cNvPr>
          <p:cNvSpPr/>
          <p:nvPr/>
        </p:nvSpPr>
        <p:spPr>
          <a:xfrm>
            <a:off x="0" y="0"/>
            <a:ext cx="6522720" cy="685800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2">
            <a:extLst>
              <a:ext uri="{FF2B5EF4-FFF2-40B4-BE49-F238E27FC236}">
                <a16:creationId xmlns:a16="http://schemas.microsoft.com/office/drawing/2014/main" id="{353FDF14-BA9A-2433-7925-4F4AFF903B7E}"/>
              </a:ext>
            </a:extLst>
          </p:cNvPr>
          <p:cNvSpPr txBox="1"/>
          <p:nvPr/>
        </p:nvSpPr>
        <p:spPr>
          <a:xfrm>
            <a:off x="306659" y="569021"/>
            <a:ext cx="9905071" cy="11265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900"/>
              </a:lnSpc>
            </a:pPr>
            <a:r>
              <a:rPr lang="en-US" sz="8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DLaM Display" panose="020F0502020204030204" pitchFamily="2" charset="0"/>
              </a:rPr>
              <a:t>4. </a:t>
            </a:r>
            <a:r>
              <a:rPr lang="ko-KR" altLang="en-US" sz="6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DLaM Display" panose="020F0502020204030204" pitchFamily="2" charset="0"/>
              </a:rPr>
              <a:t>시스템 구성도</a:t>
            </a:r>
            <a:endParaRPr lang="en-US" sz="6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DLaM Display" panose="020F0502020204030204" pitchFamily="2" charset="0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9E6F626F-3513-123B-D442-CDCC4217E58B}"/>
              </a:ext>
            </a:extLst>
          </p:cNvPr>
          <p:cNvCxnSpPr>
            <a:cxnSpLocks/>
          </p:cNvCxnSpPr>
          <p:nvPr/>
        </p:nvCxnSpPr>
        <p:spPr>
          <a:xfrm>
            <a:off x="306659" y="1771748"/>
            <a:ext cx="595884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18924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, 도표, 스크린샷이(가) 표시된 사진&#10;&#10;자동 생성된 설명">
            <a:extLst>
              <a:ext uri="{FF2B5EF4-FFF2-40B4-BE49-F238E27FC236}">
                <a16:creationId xmlns:a16="http://schemas.microsoft.com/office/drawing/2014/main" id="{331FD7DD-313C-F7BA-59FA-20A442BE57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4840" y="1085850"/>
            <a:ext cx="7446360" cy="5366022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7C5D1C4E-9577-451C-AC9F-999F7923DB3F}"/>
              </a:ext>
            </a:extLst>
          </p:cNvPr>
          <p:cNvSpPr/>
          <p:nvPr/>
        </p:nvSpPr>
        <p:spPr>
          <a:xfrm>
            <a:off x="0" y="0"/>
            <a:ext cx="12192000" cy="100404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시스템 구성도</a:t>
            </a:r>
          </a:p>
        </p:txBody>
      </p:sp>
    </p:spTree>
    <p:extLst>
      <p:ext uri="{BB962C8B-B14F-4D97-AF65-F5344CB8AC3E}">
        <p14:creationId xmlns:p14="http://schemas.microsoft.com/office/powerpoint/2010/main" val="303473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텍스트, 책, 사무용품, 펜이(가) 표시된 사진&#10;&#10;자동 생성된 설명">
            <a:extLst>
              <a:ext uri="{FF2B5EF4-FFF2-40B4-BE49-F238E27FC236}">
                <a16:creationId xmlns:a16="http://schemas.microsoft.com/office/drawing/2014/main" id="{AD359A6C-4588-53B2-53CE-0E83C6D6C98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22076" r="9091" b="9742"/>
          <a:stretch/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923BA037-7641-FE8B-23D1-8E213355B76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2">
            <a:extLst>
              <a:ext uri="{FF2B5EF4-FFF2-40B4-BE49-F238E27FC236}">
                <a16:creationId xmlns:a16="http://schemas.microsoft.com/office/drawing/2014/main" id="{C4601407-FD75-7DE6-5107-CC0C8DB407C7}"/>
              </a:ext>
            </a:extLst>
          </p:cNvPr>
          <p:cNvSpPr txBox="1"/>
          <p:nvPr/>
        </p:nvSpPr>
        <p:spPr>
          <a:xfrm>
            <a:off x="1143464" y="904301"/>
            <a:ext cx="9905071" cy="11265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900"/>
              </a:lnSpc>
            </a:pPr>
            <a:r>
              <a:rPr lang="en-US" sz="8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DLaM Display" panose="020F0502020204030204" pitchFamily="2" charset="0"/>
              </a:rPr>
              <a:t>5. </a:t>
            </a:r>
            <a:r>
              <a:rPr lang="ko-KR" altLang="en-US" sz="6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DLaM Display" panose="020F0502020204030204" pitchFamily="2" charset="0"/>
              </a:rPr>
              <a:t>화면 </a:t>
            </a:r>
            <a:r>
              <a:rPr lang="en-US" altLang="ko-KR" sz="6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DLaM Display" panose="020F0502020204030204" pitchFamily="2" charset="0"/>
              </a:rPr>
              <a:t>UI </a:t>
            </a:r>
            <a:r>
              <a:rPr lang="ko-KR" altLang="en-US" sz="6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DLaM Display" panose="020F0502020204030204" pitchFamily="2" charset="0"/>
              </a:rPr>
              <a:t>설계</a:t>
            </a:r>
            <a:endParaRPr lang="en-US" sz="6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DLaM Display" panose="020F0502020204030204" pitchFamily="2" charset="0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5635447-1802-79C6-B475-4611F0BAC473}"/>
              </a:ext>
            </a:extLst>
          </p:cNvPr>
          <p:cNvCxnSpPr>
            <a:cxnSpLocks/>
          </p:cNvCxnSpPr>
          <p:nvPr/>
        </p:nvCxnSpPr>
        <p:spPr>
          <a:xfrm>
            <a:off x="1143464" y="2030828"/>
            <a:ext cx="595884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91230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하늘, 스크린샷, 구름이(가) 표시된 사진&#10;&#10;자동 생성된 설명">
            <a:extLst>
              <a:ext uri="{FF2B5EF4-FFF2-40B4-BE49-F238E27FC236}">
                <a16:creationId xmlns:a16="http://schemas.microsoft.com/office/drawing/2014/main" id="{D2F380BB-3F99-FC9F-D001-50FCA3ECE4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6084"/>
            <a:ext cx="12192000" cy="5985831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31E6F9A0-FD88-E106-D024-0575D17B5B7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93D88F6-255E-A463-4F0B-6078F0BEF761}"/>
              </a:ext>
            </a:extLst>
          </p:cNvPr>
          <p:cNvSpPr/>
          <p:nvPr/>
        </p:nvSpPr>
        <p:spPr>
          <a:xfrm>
            <a:off x="0" y="-1"/>
            <a:ext cx="5897880" cy="685800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2">
            <a:extLst>
              <a:ext uri="{FF2B5EF4-FFF2-40B4-BE49-F238E27FC236}">
                <a16:creationId xmlns:a16="http://schemas.microsoft.com/office/drawing/2014/main" id="{E0FC86F3-7F12-E5AE-B519-2E69885D04B2}"/>
              </a:ext>
            </a:extLst>
          </p:cNvPr>
          <p:cNvSpPr txBox="1"/>
          <p:nvPr/>
        </p:nvSpPr>
        <p:spPr>
          <a:xfrm>
            <a:off x="457201" y="151953"/>
            <a:ext cx="2971800" cy="10132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900"/>
              </a:lnSpc>
            </a:pPr>
            <a:r>
              <a:rPr lang="en-US" sz="2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DLaM Display" panose="020F0502020204030204" pitchFamily="2" charset="0"/>
              </a:rPr>
              <a:t>5.1 </a:t>
            </a:r>
            <a:r>
              <a:rPr lang="ko-KR" altLang="en-US" sz="2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DLaM Display" panose="020F0502020204030204" pitchFamily="2" charset="0"/>
              </a:rPr>
              <a:t>메인 화면</a:t>
            </a:r>
            <a:endParaRPr lang="en-US" sz="28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DLaM Display" panose="020F0502020204030204" pitchFamily="2" charset="0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0B51D0C6-5423-28D7-CD99-F614FC461751}"/>
              </a:ext>
            </a:extLst>
          </p:cNvPr>
          <p:cNvCxnSpPr>
            <a:cxnSpLocks/>
          </p:cNvCxnSpPr>
          <p:nvPr/>
        </p:nvCxnSpPr>
        <p:spPr>
          <a:xfrm>
            <a:off x="457201" y="1236322"/>
            <a:ext cx="224027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AFF4DEB4-2193-664D-2220-C8A8661DFF28}"/>
              </a:ext>
            </a:extLst>
          </p:cNvPr>
          <p:cNvSpPr txBox="1"/>
          <p:nvPr/>
        </p:nvSpPr>
        <p:spPr>
          <a:xfrm>
            <a:off x="449580" y="1601263"/>
            <a:ext cx="5448300" cy="16787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88620" lvl="1" indent="-194310" algn="l">
              <a:lnSpc>
                <a:spcPts val="3419"/>
              </a:lnSpc>
              <a:buFont typeface="Arial"/>
              <a:buChar char="•"/>
            </a:pPr>
            <a:r>
              <a:rPr lang="ko-KR" altLang="en-US" sz="2000" spc="-44" dirty="0">
                <a:solidFill>
                  <a:srgbClr val="FFFFFF"/>
                </a:solidFill>
                <a:latin typeface="210 8비트 Light" panose="020B0600000101010101" charset="-127"/>
                <a:ea typeface="210 8비트 Light" panose="020B0600000101010101" charset="-127"/>
              </a:rPr>
              <a:t>일반적인 학교의 메인 화면처럼 </a:t>
            </a:r>
            <a:endParaRPr lang="en-US" altLang="ko-KR" sz="2000" spc="-44" dirty="0">
              <a:solidFill>
                <a:srgbClr val="FFFFFF"/>
              </a:solidFill>
              <a:latin typeface="210 8비트 Light" panose="020B0600000101010101" charset="-127"/>
              <a:ea typeface="210 8비트 Light" panose="020B0600000101010101" charset="-127"/>
            </a:endParaRPr>
          </a:p>
          <a:p>
            <a:pPr marL="194310" lvl="1" algn="l">
              <a:lnSpc>
                <a:spcPts val="3419"/>
              </a:lnSpc>
            </a:pPr>
            <a:r>
              <a:rPr lang="ko-KR" altLang="en-US" sz="2000" spc="-44" dirty="0">
                <a:solidFill>
                  <a:srgbClr val="FFFFFF"/>
                </a:solidFill>
                <a:latin typeface="210 8비트 Light" panose="020B0600000101010101" charset="-127"/>
                <a:ea typeface="210 8비트 Light" panose="020B0600000101010101" charset="-127"/>
              </a:rPr>
              <a:t>학생</a:t>
            </a:r>
            <a:r>
              <a:rPr lang="en-US" altLang="ko-KR" sz="2000" spc="-44" dirty="0">
                <a:solidFill>
                  <a:srgbClr val="FFFFFF"/>
                </a:solidFill>
                <a:latin typeface="210 8비트 Light" panose="020B0600000101010101" charset="-127"/>
                <a:ea typeface="210 8비트 Light" panose="020B0600000101010101" charset="-127"/>
              </a:rPr>
              <a:t>, </a:t>
            </a:r>
            <a:r>
              <a:rPr lang="ko-KR" altLang="en-US" sz="2000" spc="-44" dirty="0">
                <a:solidFill>
                  <a:srgbClr val="FFFFFF"/>
                </a:solidFill>
                <a:latin typeface="210 8비트 Light" panose="020B0600000101010101" charset="-127"/>
                <a:ea typeface="210 8비트 Light" panose="020B0600000101010101" charset="-127"/>
              </a:rPr>
              <a:t>교원</a:t>
            </a:r>
            <a:r>
              <a:rPr lang="en-US" altLang="ko-KR" sz="2000" spc="-44" dirty="0">
                <a:solidFill>
                  <a:srgbClr val="FFFFFF"/>
                </a:solidFill>
                <a:latin typeface="210 8비트 Light" panose="020B0600000101010101" charset="-127"/>
                <a:ea typeface="210 8비트 Light" panose="020B0600000101010101" charset="-127"/>
              </a:rPr>
              <a:t>, </a:t>
            </a:r>
            <a:r>
              <a:rPr lang="ko-KR" altLang="en-US" sz="2000" spc="-44" dirty="0">
                <a:solidFill>
                  <a:srgbClr val="FFFFFF"/>
                </a:solidFill>
                <a:latin typeface="210 8비트 Light" panose="020B0600000101010101" charset="-127"/>
                <a:ea typeface="210 8비트 Light" panose="020B0600000101010101" charset="-127"/>
              </a:rPr>
              <a:t>직원 로그인 페이지를 갈 수 있는</a:t>
            </a:r>
            <a:endParaRPr lang="en-US" altLang="ko-KR" sz="2000" spc="-44" dirty="0">
              <a:solidFill>
                <a:srgbClr val="FFFFFF"/>
              </a:solidFill>
              <a:latin typeface="210 8비트 Light" panose="020B0600000101010101" charset="-127"/>
              <a:ea typeface="210 8비트 Light" panose="020B0600000101010101" charset="-127"/>
            </a:endParaRPr>
          </a:p>
          <a:p>
            <a:pPr marL="194310" lvl="1" algn="l">
              <a:lnSpc>
                <a:spcPts val="3419"/>
              </a:lnSpc>
            </a:pPr>
            <a:r>
              <a:rPr lang="ko-KR" altLang="en-US" sz="2000" spc="-44" dirty="0">
                <a:solidFill>
                  <a:srgbClr val="FFFFFF"/>
                </a:solidFill>
                <a:latin typeface="210 8비트 Light" panose="020B0600000101010101" charset="-127"/>
                <a:ea typeface="210 8비트 Light" panose="020B0600000101010101" charset="-127"/>
              </a:rPr>
              <a:t>버튼을 생성하고 일반적인 배너의 역할을</a:t>
            </a:r>
            <a:endParaRPr lang="en-US" altLang="ko-KR" sz="2000" spc="-44" dirty="0">
              <a:solidFill>
                <a:srgbClr val="FFFFFF"/>
              </a:solidFill>
              <a:latin typeface="210 8비트 Light" panose="020B0600000101010101" charset="-127"/>
              <a:ea typeface="210 8비트 Light" panose="020B0600000101010101" charset="-127"/>
            </a:endParaRPr>
          </a:p>
          <a:p>
            <a:pPr marL="194310" lvl="1" algn="l">
              <a:lnSpc>
                <a:spcPts val="3419"/>
              </a:lnSpc>
            </a:pPr>
            <a:r>
              <a:rPr lang="ko-KR" altLang="en-US" sz="2000" spc="-44" dirty="0">
                <a:solidFill>
                  <a:srgbClr val="FFFFFF"/>
                </a:solidFill>
                <a:latin typeface="210 8비트 Light" panose="020B0600000101010101" charset="-127"/>
                <a:ea typeface="210 8비트 Light" panose="020B0600000101010101" charset="-127"/>
              </a:rPr>
              <a:t>하는 화면으로 정해 놓았다</a:t>
            </a:r>
            <a:r>
              <a:rPr lang="en-US" altLang="ko-KR" sz="2000" spc="-44" dirty="0">
                <a:solidFill>
                  <a:srgbClr val="FFFFFF"/>
                </a:solidFill>
                <a:latin typeface="210 8비트 Light" panose="020B0600000101010101" charset="-127"/>
                <a:ea typeface="210 8비트 Light" panose="020B0600000101010101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426136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2">
            <a:extLst>
              <a:ext uri="{FF2B5EF4-FFF2-40B4-BE49-F238E27FC236}">
                <a16:creationId xmlns:a16="http://schemas.microsoft.com/office/drawing/2014/main" id="{E0FC86F3-7F12-E5AE-B519-2E69885D04B2}"/>
              </a:ext>
            </a:extLst>
          </p:cNvPr>
          <p:cNvSpPr txBox="1"/>
          <p:nvPr/>
        </p:nvSpPr>
        <p:spPr>
          <a:xfrm>
            <a:off x="457201" y="151953"/>
            <a:ext cx="2971800" cy="10132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900"/>
              </a:lnSpc>
            </a:pPr>
            <a:r>
              <a:rPr lang="en-US" sz="2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DLaM Display" panose="020F0502020204030204" pitchFamily="2" charset="0"/>
              </a:rPr>
              <a:t>5.1 </a:t>
            </a:r>
            <a:r>
              <a:rPr lang="ko-KR" altLang="en-US" sz="2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DLaM Display" panose="020F0502020204030204" pitchFamily="2" charset="0"/>
              </a:rPr>
              <a:t>메인 화면</a:t>
            </a:r>
            <a:endParaRPr lang="en-US" sz="28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DLaM Display" panose="020F0502020204030204" pitchFamily="2" charset="0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0B51D0C6-5423-28D7-CD99-F614FC461751}"/>
              </a:ext>
            </a:extLst>
          </p:cNvPr>
          <p:cNvCxnSpPr>
            <a:cxnSpLocks/>
          </p:cNvCxnSpPr>
          <p:nvPr/>
        </p:nvCxnSpPr>
        <p:spPr>
          <a:xfrm>
            <a:off x="457201" y="1169087"/>
            <a:ext cx="224027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10BBBB70-4337-0CC0-8B69-F1C8B9CCC5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CB9BBF2F-5884-BC52-3BF7-4556BD4A83B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A5EFDEE-6403-87B8-CDB0-E491D5BD2CC5}"/>
              </a:ext>
            </a:extLst>
          </p:cNvPr>
          <p:cNvSpPr/>
          <p:nvPr/>
        </p:nvSpPr>
        <p:spPr>
          <a:xfrm>
            <a:off x="0" y="-1"/>
            <a:ext cx="5392271" cy="685800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2">
            <a:extLst>
              <a:ext uri="{FF2B5EF4-FFF2-40B4-BE49-F238E27FC236}">
                <a16:creationId xmlns:a16="http://schemas.microsoft.com/office/drawing/2014/main" id="{9A7B8078-9FD3-40C6-0948-7CA2C7E28B52}"/>
              </a:ext>
            </a:extLst>
          </p:cNvPr>
          <p:cNvSpPr txBox="1"/>
          <p:nvPr/>
        </p:nvSpPr>
        <p:spPr>
          <a:xfrm>
            <a:off x="609601" y="151953"/>
            <a:ext cx="2971800" cy="10132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900"/>
              </a:lnSpc>
            </a:pPr>
            <a:r>
              <a:rPr lang="en-US" sz="2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DLaM Display" panose="020F0502020204030204" pitchFamily="2" charset="0"/>
              </a:rPr>
              <a:t>5.2 </a:t>
            </a:r>
            <a:r>
              <a:rPr lang="ko-KR" altLang="en-US" sz="2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DLaM Display" panose="020F0502020204030204" pitchFamily="2" charset="0"/>
              </a:rPr>
              <a:t>로그인 페이지</a:t>
            </a:r>
            <a:endParaRPr lang="en-US" sz="28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DLaM Display" panose="020F0502020204030204" pitchFamily="2" charset="0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3840734C-ADD2-33B8-DE3C-BBF07013E6D4}"/>
              </a:ext>
            </a:extLst>
          </p:cNvPr>
          <p:cNvCxnSpPr>
            <a:cxnSpLocks/>
          </p:cNvCxnSpPr>
          <p:nvPr/>
        </p:nvCxnSpPr>
        <p:spPr>
          <a:xfrm>
            <a:off x="609601" y="1321487"/>
            <a:ext cx="29718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D12E54F-C5ED-857D-9A63-4502AF1171D7}"/>
              </a:ext>
            </a:extLst>
          </p:cNvPr>
          <p:cNvSpPr txBox="1"/>
          <p:nvPr/>
        </p:nvSpPr>
        <p:spPr>
          <a:xfrm>
            <a:off x="342004" y="1546179"/>
            <a:ext cx="5448300" cy="29868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88620" lvl="1" indent="-194310" algn="l">
              <a:lnSpc>
                <a:spcPts val="3419"/>
              </a:lnSpc>
              <a:buFont typeface="Arial"/>
              <a:buChar char="•"/>
            </a:pPr>
            <a:r>
              <a:rPr lang="ko-KR" altLang="en-US" sz="2000" spc="-44" dirty="0">
                <a:solidFill>
                  <a:srgbClr val="FFFFFF"/>
                </a:solidFill>
                <a:latin typeface="210 8비트 Light" panose="020B0600000101010101" charset="-127"/>
                <a:ea typeface="210 8비트 Light" panose="020B0600000101010101" charset="-127"/>
              </a:rPr>
              <a:t>데이터 베이스에 저장되어 있는</a:t>
            </a:r>
            <a:endParaRPr lang="en-US" altLang="ko-KR" sz="2000" spc="-44" dirty="0">
              <a:solidFill>
                <a:srgbClr val="FFFFFF"/>
              </a:solidFill>
              <a:latin typeface="210 8비트 Light" panose="020B0600000101010101" charset="-127"/>
              <a:ea typeface="210 8비트 Light" panose="020B0600000101010101" charset="-127"/>
            </a:endParaRPr>
          </a:p>
          <a:p>
            <a:pPr marL="194310" lvl="1" algn="l">
              <a:lnSpc>
                <a:spcPts val="3419"/>
              </a:lnSpc>
            </a:pPr>
            <a:r>
              <a:rPr lang="ko-KR" altLang="en-US" sz="2000" spc="-44" dirty="0">
                <a:solidFill>
                  <a:srgbClr val="FFFFFF"/>
                </a:solidFill>
                <a:latin typeface="210 8비트 Light" panose="020B0600000101010101" charset="-127"/>
                <a:ea typeface="210 8비트 Light" panose="020B0600000101010101" charset="-127"/>
              </a:rPr>
              <a:t>학생의 학번</a:t>
            </a:r>
            <a:r>
              <a:rPr lang="en-US" altLang="ko-KR" sz="2000" spc="-44" dirty="0">
                <a:solidFill>
                  <a:srgbClr val="FFFFFF"/>
                </a:solidFill>
                <a:latin typeface="210 8비트 Light" panose="020B0600000101010101" charset="-127"/>
                <a:ea typeface="210 8비트 Light" panose="020B0600000101010101" charset="-127"/>
              </a:rPr>
              <a:t>, </a:t>
            </a:r>
            <a:r>
              <a:rPr lang="ko-KR" altLang="en-US" sz="2000" spc="-44" dirty="0">
                <a:solidFill>
                  <a:srgbClr val="FFFFFF"/>
                </a:solidFill>
                <a:latin typeface="210 8비트 Light" panose="020B0600000101010101" charset="-127"/>
                <a:ea typeface="210 8비트 Light" panose="020B0600000101010101" charset="-127"/>
              </a:rPr>
              <a:t>비밀번호를 입력하여</a:t>
            </a:r>
            <a:endParaRPr lang="en-US" altLang="ko-KR" sz="2000" spc="-44" dirty="0">
              <a:solidFill>
                <a:srgbClr val="FFFFFF"/>
              </a:solidFill>
              <a:latin typeface="210 8비트 Light" panose="020B0600000101010101" charset="-127"/>
              <a:ea typeface="210 8비트 Light" panose="020B0600000101010101" charset="-127"/>
            </a:endParaRPr>
          </a:p>
          <a:p>
            <a:pPr marL="194310" lvl="1" algn="l">
              <a:lnSpc>
                <a:spcPts val="3419"/>
              </a:lnSpc>
            </a:pPr>
            <a:r>
              <a:rPr lang="ko-KR" altLang="en-US" sz="2000" spc="-44" dirty="0">
                <a:solidFill>
                  <a:srgbClr val="FFFFFF"/>
                </a:solidFill>
                <a:latin typeface="210 8비트 Light" panose="020B0600000101010101" charset="-127"/>
                <a:ea typeface="210 8비트 Light" panose="020B0600000101010101" charset="-127"/>
              </a:rPr>
              <a:t>학사행정시스템 로그인을 실행한다</a:t>
            </a:r>
            <a:r>
              <a:rPr lang="en-US" altLang="ko-KR" sz="2000" spc="-44" dirty="0">
                <a:solidFill>
                  <a:srgbClr val="FFFFFF"/>
                </a:solidFill>
                <a:latin typeface="210 8비트 Light" panose="020B0600000101010101" charset="-127"/>
                <a:ea typeface="210 8비트 Light" panose="020B0600000101010101" charset="-127"/>
              </a:rPr>
              <a:t>.</a:t>
            </a:r>
          </a:p>
          <a:p>
            <a:pPr marL="194310" lvl="1" algn="l">
              <a:lnSpc>
                <a:spcPts val="3419"/>
              </a:lnSpc>
            </a:pPr>
            <a:endParaRPr lang="en-US" altLang="ko-KR" sz="2000" spc="-44" dirty="0">
              <a:solidFill>
                <a:srgbClr val="FFFFFF"/>
              </a:solidFill>
              <a:latin typeface="210 8비트 Light" panose="020B0600000101010101" charset="-127"/>
              <a:ea typeface="210 8비트 Light" panose="020B0600000101010101" charset="-127"/>
            </a:endParaRPr>
          </a:p>
          <a:p>
            <a:pPr marL="194310" lvl="1" algn="l">
              <a:lnSpc>
                <a:spcPts val="3419"/>
              </a:lnSpc>
            </a:pPr>
            <a:r>
              <a:rPr lang="ko-KR" altLang="en-US" sz="2000" spc="-44" dirty="0">
                <a:solidFill>
                  <a:srgbClr val="FFFFFF"/>
                </a:solidFill>
                <a:latin typeface="210 8비트 Light" panose="020B0600000101010101" charset="-127"/>
                <a:ea typeface="210 8비트 Light" panose="020B0600000101010101" charset="-127"/>
              </a:rPr>
              <a:t>입력 값이 저장된 값과 다를 시 진행이 되지</a:t>
            </a:r>
            <a:endParaRPr lang="en-US" altLang="ko-KR" sz="2000" spc="-44" dirty="0">
              <a:solidFill>
                <a:srgbClr val="FFFFFF"/>
              </a:solidFill>
              <a:latin typeface="210 8비트 Light" panose="020B0600000101010101" charset="-127"/>
              <a:ea typeface="210 8비트 Light" panose="020B0600000101010101" charset="-127"/>
            </a:endParaRPr>
          </a:p>
          <a:p>
            <a:pPr marL="194310" lvl="1" algn="l">
              <a:lnSpc>
                <a:spcPts val="3419"/>
              </a:lnSpc>
            </a:pPr>
            <a:r>
              <a:rPr lang="ko-KR" altLang="en-US" sz="2000" spc="-44" dirty="0">
                <a:solidFill>
                  <a:srgbClr val="FFFFFF"/>
                </a:solidFill>
                <a:latin typeface="210 8비트 Light" panose="020B0600000101010101" charset="-127"/>
                <a:ea typeface="210 8비트 Light" panose="020B0600000101010101" charset="-127"/>
              </a:rPr>
              <a:t>않고</a:t>
            </a:r>
            <a:r>
              <a:rPr lang="en-US" altLang="ko-KR" sz="2000" spc="-44" dirty="0">
                <a:solidFill>
                  <a:srgbClr val="FFFFFF"/>
                </a:solidFill>
                <a:latin typeface="210 8비트 Light" panose="020B0600000101010101" charset="-127"/>
                <a:ea typeface="210 8비트 Light" panose="020B0600000101010101" charset="-127"/>
              </a:rPr>
              <a:t>, </a:t>
            </a:r>
            <a:r>
              <a:rPr lang="ko-KR" altLang="en-US" sz="2000" spc="-44" dirty="0">
                <a:solidFill>
                  <a:srgbClr val="FFFFFF"/>
                </a:solidFill>
                <a:latin typeface="210 8비트 Light" panose="020B0600000101010101" charset="-127"/>
                <a:ea typeface="210 8비트 Light" panose="020B0600000101010101" charset="-127"/>
              </a:rPr>
              <a:t>그 외 자신의 학번을 검색 또한</a:t>
            </a:r>
            <a:endParaRPr lang="en-US" altLang="ko-KR" sz="2000" spc="-44" dirty="0">
              <a:solidFill>
                <a:srgbClr val="FFFFFF"/>
              </a:solidFill>
              <a:latin typeface="210 8비트 Light" panose="020B0600000101010101" charset="-127"/>
              <a:ea typeface="210 8비트 Light" panose="020B0600000101010101" charset="-127"/>
            </a:endParaRPr>
          </a:p>
          <a:p>
            <a:pPr marL="194310" lvl="1" algn="l">
              <a:lnSpc>
                <a:spcPts val="3419"/>
              </a:lnSpc>
            </a:pPr>
            <a:r>
              <a:rPr lang="ko-KR" altLang="en-US" sz="2000" spc="-44" dirty="0">
                <a:solidFill>
                  <a:srgbClr val="FFFFFF"/>
                </a:solidFill>
                <a:latin typeface="210 8비트 Light" panose="020B0600000101010101" charset="-127"/>
                <a:ea typeface="210 8비트 Light" panose="020B0600000101010101" charset="-127"/>
              </a:rPr>
              <a:t>가능하다</a:t>
            </a:r>
            <a:r>
              <a:rPr lang="en-US" altLang="ko-KR" sz="2000" spc="-44" dirty="0">
                <a:solidFill>
                  <a:srgbClr val="FFFFFF"/>
                </a:solidFill>
                <a:latin typeface="210 8비트 Light" panose="020B0600000101010101" charset="-127"/>
                <a:ea typeface="210 8비트 Light" panose="020B0600000101010101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501303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EC3B8D7F-5677-BDEF-E0BB-74C4667B34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E04D9B0-2AD5-3C37-B6B2-69B31A4C81D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4A61504-4D03-FAB6-AFAA-618EA3C18D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1022" y="1950692"/>
            <a:ext cx="6737202" cy="88663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D6316B50-9E18-8586-4D67-0544FAD98A02}"/>
              </a:ext>
            </a:extLst>
          </p:cNvPr>
          <p:cNvSpPr/>
          <p:nvPr/>
        </p:nvSpPr>
        <p:spPr>
          <a:xfrm>
            <a:off x="0" y="-1"/>
            <a:ext cx="5163671" cy="685800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2">
            <a:extLst>
              <a:ext uri="{FF2B5EF4-FFF2-40B4-BE49-F238E27FC236}">
                <a16:creationId xmlns:a16="http://schemas.microsoft.com/office/drawing/2014/main" id="{DE7E6945-293D-9B69-1058-018CD44CCD2C}"/>
              </a:ext>
            </a:extLst>
          </p:cNvPr>
          <p:cNvSpPr txBox="1"/>
          <p:nvPr/>
        </p:nvSpPr>
        <p:spPr>
          <a:xfrm>
            <a:off x="609601" y="151953"/>
            <a:ext cx="3263152" cy="10132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900"/>
              </a:lnSpc>
            </a:pPr>
            <a:r>
              <a:rPr lang="en-US" sz="2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DLaM Display" panose="020F0502020204030204" pitchFamily="2" charset="0"/>
              </a:rPr>
              <a:t>5.3 </a:t>
            </a:r>
            <a:r>
              <a:rPr lang="ko-KR" altLang="en-US" sz="2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DLaM Display" panose="020F0502020204030204" pitchFamily="2" charset="0"/>
              </a:rPr>
              <a:t>학사행정 서비스</a:t>
            </a:r>
            <a:endParaRPr lang="en-US" sz="28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DLaM Display" panose="020F0502020204030204" pitchFamily="2" charset="0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6CDF4D9-2CA8-F40C-2D3C-B1079724109E}"/>
              </a:ext>
            </a:extLst>
          </p:cNvPr>
          <p:cNvCxnSpPr>
            <a:cxnSpLocks/>
          </p:cNvCxnSpPr>
          <p:nvPr/>
        </p:nvCxnSpPr>
        <p:spPr>
          <a:xfrm>
            <a:off x="609601" y="1321487"/>
            <a:ext cx="32631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944EDCE-E343-AFBD-7575-4F91B3DFA1F0}"/>
              </a:ext>
            </a:extLst>
          </p:cNvPr>
          <p:cNvSpPr txBox="1"/>
          <p:nvPr/>
        </p:nvSpPr>
        <p:spPr>
          <a:xfrm>
            <a:off x="342004" y="1546179"/>
            <a:ext cx="5448300" cy="29868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88620" lvl="1" indent="-194310" algn="l">
              <a:lnSpc>
                <a:spcPts val="3419"/>
              </a:lnSpc>
              <a:buFont typeface="Arial"/>
              <a:buChar char="•"/>
            </a:pPr>
            <a:r>
              <a:rPr lang="ko-KR" altLang="en-US" sz="2000" spc="-44" dirty="0">
                <a:solidFill>
                  <a:srgbClr val="FFFFFF"/>
                </a:solidFill>
                <a:latin typeface="210 8비트 Light" panose="020B0600000101010101" charset="-127"/>
                <a:ea typeface="210 8비트 Light" panose="020B0600000101010101" charset="-127"/>
              </a:rPr>
              <a:t>학사행정 서비스에 크게 </a:t>
            </a:r>
            <a:r>
              <a:rPr lang="en-US" altLang="ko-KR" sz="2000" spc="-44" dirty="0">
                <a:solidFill>
                  <a:srgbClr val="FFFFFF"/>
                </a:solidFill>
                <a:latin typeface="210 8비트 Light" panose="020B0600000101010101" charset="-127"/>
                <a:ea typeface="210 8비트 Light" panose="020B0600000101010101" charset="-127"/>
              </a:rPr>
              <a:t>4</a:t>
            </a:r>
            <a:r>
              <a:rPr lang="ko-KR" altLang="en-US" sz="2000" spc="-44" dirty="0">
                <a:solidFill>
                  <a:srgbClr val="FFFFFF"/>
                </a:solidFill>
                <a:latin typeface="210 8비트 Light" panose="020B0600000101010101" charset="-127"/>
                <a:ea typeface="210 8비트 Light" panose="020B0600000101010101" charset="-127"/>
              </a:rPr>
              <a:t>가지 기능을</a:t>
            </a:r>
            <a:endParaRPr lang="en-US" altLang="ko-KR" sz="2000" spc="-44" dirty="0">
              <a:solidFill>
                <a:srgbClr val="FFFFFF"/>
              </a:solidFill>
              <a:latin typeface="210 8비트 Light" panose="020B0600000101010101" charset="-127"/>
              <a:ea typeface="210 8비트 Light" panose="020B0600000101010101" charset="-127"/>
            </a:endParaRPr>
          </a:p>
          <a:p>
            <a:pPr marL="194310" lvl="1" algn="l">
              <a:lnSpc>
                <a:spcPts val="3419"/>
              </a:lnSpc>
            </a:pPr>
            <a:r>
              <a:rPr lang="ko-KR" altLang="en-US" sz="2000" spc="-44" dirty="0">
                <a:solidFill>
                  <a:srgbClr val="FFFFFF"/>
                </a:solidFill>
                <a:latin typeface="210 8비트 Light" panose="020B0600000101010101" charset="-127"/>
                <a:ea typeface="210 8비트 Light" panose="020B0600000101010101" charset="-127"/>
              </a:rPr>
              <a:t>나누어 놓았다</a:t>
            </a:r>
            <a:r>
              <a:rPr lang="en-US" altLang="ko-KR" sz="2000" spc="-44" dirty="0">
                <a:solidFill>
                  <a:srgbClr val="FFFFFF"/>
                </a:solidFill>
                <a:latin typeface="210 8비트 Light" panose="020B0600000101010101" charset="-127"/>
                <a:ea typeface="210 8비트 Light" panose="020B0600000101010101" charset="-127"/>
              </a:rPr>
              <a:t>.</a:t>
            </a:r>
          </a:p>
          <a:p>
            <a:pPr marL="194310" lvl="1" algn="l">
              <a:lnSpc>
                <a:spcPts val="3419"/>
              </a:lnSpc>
            </a:pPr>
            <a:endParaRPr lang="en-US" altLang="ko-KR" sz="2000" spc="-44" dirty="0">
              <a:solidFill>
                <a:srgbClr val="FFFFFF"/>
              </a:solidFill>
              <a:latin typeface="210 8비트 Light" panose="020B0600000101010101" charset="-127"/>
              <a:ea typeface="210 8비트 Light" panose="020B0600000101010101" charset="-127"/>
            </a:endParaRPr>
          </a:p>
          <a:p>
            <a:pPr marL="651510" lvl="1" indent="-457200" algn="l">
              <a:lnSpc>
                <a:spcPts val="3419"/>
              </a:lnSpc>
              <a:buAutoNum type="arabicPeriod"/>
            </a:pPr>
            <a:r>
              <a:rPr lang="ko-KR" altLang="en-US" sz="2000" b="1" spc="-44" dirty="0">
                <a:solidFill>
                  <a:srgbClr val="FFFFFF"/>
                </a:solidFill>
                <a:latin typeface="210 8비트 Light" panose="020B0600000101010101" charset="-127"/>
                <a:ea typeface="210 8비트 Light" panose="020B0600000101010101" charset="-127"/>
              </a:rPr>
              <a:t>학적정보조회</a:t>
            </a:r>
            <a:endParaRPr lang="en-US" altLang="ko-KR" sz="2000" b="1" spc="-44" dirty="0">
              <a:solidFill>
                <a:srgbClr val="FFFFFF"/>
              </a:solidFill>
              <a:latin typeface="210 8비트 Light" panose="020B0600000101010101" charset="-127"/>
              <a:ea typeface="210 8비트 Light" panose="020B0600000101010101" charset="-127"/>
            </a:endParaRPr>
          </a:p>
          <a:p>
            <a:pPr marL="651510" lvl="1" indent="-457200" algn="l">
              <a:lnSpc>
                <a:spcPts val="3419"/>
              </a:lnSpc>
              <a:buAutoNum type="arabicPeriod"/>
            </a:pPr>
            <a:r>
              <a:rPr lang="ko-KR" altLang="en-US" sz="2000" b="1" spc="-44" dirty="0">
                <a:solidFill>
                  <a:srgbClr val="FFFFFF"/>
                </a:solidFill>
                <a:latin typeface="210 8비트 Light" panose="020B0600000101010101" charset="-127"/>
                <a:ea typeface="210 8비트 Light" panose="020B0600000101010101" charset="-127"/>
              </a:rPr>
              <a:t>학사정보서비스</a:t>
            </a:r>
            <a:endParaRPr lang="en-US" altLang="ko-KR" sz="2000" b="1" spc="-44" dirty="0">
              <a:solidFill>
                <a:srgbClr val="FFFFFF"/>
              </a:solidFill>
              <a:latin typeface="210 8비트 Light" panose="020B0600000101010101" charset="-127"/>
              <a:ea typeface="210 8비트 Light" panose="020B0600000101010101" charset="-127"/>
            </a:endParaRPr>
          </a:p>
          <a:p>
            <a:pPr marL="651510" lvl="1" indent="-457200" algn="l">
              <a:lnSpc>
                <a:spcPts val="3419"/>
              </a:lnSpc>
              <a:buAutoNum type="arabicPeriod"/>
            </a:pPr>
            <a:r>
              <a:rPr lang="ko-KR" altLang="en-US" sz="2000" b="1" spc="-44" dirty="0">
                <a:solidFill>
                  <a:srgbClr val="FFFFFF"/>
                </a:solidFill>
                <a:latin typeface="210 8비트 Light" panose="020B0600000101010101" charset="-127"/>
                <a:ea typeface="210 8비트 Light" panose="020B0600000101010101" charset="-127"/>
              </a:rPr>
              <a:t>성적확인</a:t>
            </a:r>
            <a:endParaRPr lang="en-US" altLang="ko-KR" sz="2000" b="1" spc="-44" dirty="0">
              <a:solidFill>
                <a:srgbClr val="FFFFFF"/>
              </a:solidFill>
              <a:latin typeface="210 8비트 Light" panose="020B0600000101010101" charset="-127"/>
              <a:ea typeface="210 8비트 Light" panose="020B0600000101010101" charset="-127"/>
            </a:endParaRPr>
          </a:p>
          <a:p>
            <a:pPr marL="651510" lvl="1" indent="-457200" algn="l">
              <a:lnSpc>
                <a:spcPts val="3419"/>
              </a:lnSpc>
              <a:buAutoNum type="arabicPeriod"/>
            </a:pPr>
            <a:r>
              <a:rPr lang="ko-KR" altLang="en-US" sz="2000" b="1" spc="-44" dirty="0">
                <a:solidFill>
                  <a:srgbClr val="FFFFFF"/>
                </a:solidFill>
                <a:latin typeface="210 8비트 Light" panose="020B0600000101010101" charset="-127"/>
                <a:ea typeface="210 8비트 Light" panose="020B0600000101010101" charset="-127"/>
              </a:rPr>
              <a:t>수강조회</a:t>
            </a:r>
            <a:endParaRPr lang="en-US" altLang="ko-KR" sz="2000" b="1" spc="-44" dirty="0">
              <a:solidFill>
                <a:srgbClr val="FFFFFF"/>
              </a:solidFill>
              <a:latin typeface="210 8비트 Light" panose="020B0600000101010101" charset="-127"/>
              <a:ea typeface="210 8비트 Light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043194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C3136E6F-BC48-1D10-E183-C43ED274CA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19BB51EA-38E2-C8C3-7568-92E441BD759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FCC3F5B-63B0-8986-A797-B0E56862E8C6}"/>
              </a:ext>
            </a:extLst>
          </p:cNvPr>
          <p:cNvSpPr/>
          <p:nvPr/>
        </p:nvSpPr>
        <p:spPr>
          <a:xfrm>
            <a:off x="0" y="-1"/>
            <a:ext cx="5163671" cy="685800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 descr="텍스트, 스크린샷, 폰트, 로고이(가) 표시된 사진&#10;&#10;자동 생성된 설명">
            <a:extLst>
              <a:ext uri="{FF2B5EF4-FFF2-40B4-BE49-F238E27FC236}">
                <a16:creationId xmlns:a16="http://schemas.microsoft.com/office/drawing/2014/main" id="{60FE085E-2539-9394-29FD-D6F02C3626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0131" y="907989"/>
            <a:ext cx="3174856" cy="252101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TextBox 2">
            <a:extLst>
              <a:ext uri="{FF2B5EF4-FFF2-40B4-BE49-F238E27FC236}">
                <a16:creationId xmlns:a16="http://schemas.microsoft.com/office/drawing/2014/main" id="{401834F4-B9A3-63F7-95BD-DCD57DD50B68}"/>
              </a:ext>
            </a:extLst>
          </p:cNvPr>
          <p:cNvSpPr txBox="1"/>
          <p:nvPr/>
        </p:nvSpPr>
        <p:spPr>
          <a:xfrm>
            <a:off x="609601" y="151953"/>
            <a:ext cx="3263152" cy="10132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900"/>
              </a:lnSpc>
            </a:pPr>
            <a:r>
              <a:rPr lang="en-US" sz="2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DLaM Display" panose="020F0502020204030204" pitchFamily="2" charset="0"/>
              </a:rPr>
              <a:t>5.3.1 </a:t>
            </a:r>
            <a:r>
              <a:rPr lang="ko-KR" altLang="en-US" sz="2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DLaM Display" panose="020F0502020204030204" pitchFamily="2" charset="0"/>
              </a:rPr>
              <a:t>학적정보조회</a:t>
            </a:r>
            <a:endParaRPr lang="en-US" sz="28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DLaM Display" panose="020F0502020204030204" pitchFamily="2" charset="0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76D77FE6-8D24-9E3F-2C3F-1D91625117CF}"/>
              </a:ext>
            </a:extLst>
          </p:cNvPr>
          <p:cNvCxnSpPr>
            <a:cxnSpLocks/>
          </p:cNvCxnSpPr>
          <p:nvPr/>
        </p:nvCxnSpPr>
        <p:spPr>
          <a:xfrm>
            <a:off x="609601" y="1321487"/>
            <a:ext cx="32631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7BAE230-4A6E-6A29-45C0-3DC5F7777C8A}"/>
              </a:ext>
            </a:extLst>
          </p:cNvPr>
          <p:cNvSpPr txBox="1"/>
          <p:nvPr/>
        </p:nvSpPr>
        <p:spPr>
          <a:xfrm>
            <a:off x="328557" y="1546179"/>
            <a:ext cx="5448300" cy="16930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88620" lvl="1" indent="-194310" algn="l">
              <a:lnSpc>
                <a:spcPts val="3419"/>
              </a:lnSpc>
              <a:buFont typeface="Arial"/>
              <a:buChar char="•"/>
            </a:pPr>
            <a:r>
              <a:rPr lang="ko-KR" altLang="en-US" sz="2000" spc="-44" dirty="0">
                <a:solidFill>
                  <a:srgbClr val="FFFFFF"/>
                </a:solidFill>
                <a:latin typeface="210 8비트 Light" panose="020B0600000101010101" charset="-127"/>
                <a:ea typeface="210 8비트 Light" panose="020B0600000101010101" charset="-127"/>
              </a:rPr>
              <a:t>학적정보조회에는 </a:t>
            </a:r>
            <a:r>
              <a:rPr lang="en-US" altLang="ko-KR" sz="2000" spc="-44" dirty="0">
                <a:solidFill>
                  <a:srgbClr val="FFFFFF"/>
                </a:solidFill>
                <a:latin typeface="210 8비트 Light" panose="020B0600000101010101" charset="-127"/>
                <a:ea typeface="210 8비트 Light" panose="020B0600000101010101" charset="-127"/>
              </a:rPr>
              <a:t>2</a:t>
            </a:r>
            <a:r>
              <a:rPr lang="ko-KR" altLang="en-US" sz="2000" spc="-44" dirty="0">
                <a:solidFill>
                  <a:srgbClr val="FFFFFF"/>
                </a:solidFill>
                <a:latin typeface="210 8비트 Light" panose="020B0600000101010101" charset="-127"/>
                <a:ea typeface="210 8비트 Light" panose="020B0600000101010101" charset="-127"/>
              </a:rPr>
              <a:t>가지 기능이 있다</a:t>
            </a:r>
            <a:r>
              <a:rPr lang="en-US" altLang="ko-KR" sz="2000" spc="-44" dirty="0">
                <a:solidFill>
                  <a:srgbClr val="FFFFFF"/>
                </a:solidFill>
                <a:latin typeface="210 8비트 Light" panose="020B0600000101010101" charset="-127"/>
                <a:ea typeface="210 8비트 Light" panose="020B0600000101010101" charset="-127"/>
              </a:rPr>
              <a:t>.</a:t>
            </a:r>
          </a:p>
          <a:p>
            <a:pPr marL="194310" lvl="1" algn="l">
              <a:lnSpc>
                <a:spcPts val="3419"/>
              </a:lnSpc>
            </a:pPr>
            <a:endParaRPr lang="en-US" altLang="ko-KR" sz="2000" spc="-44" dirty="0">
              <a:solidFill>
                <a:srgbClr val="FFFFFF"/>
              </a:solidFill>
              <a:latin typeface="210 8비트 Light" panose="020B0600000101010101" charset="-127"/>
              <a:ea typeface="210 8비트 Light" panose="020B0600000101010101" charset="-127"/>
            </a:endParaRPr>
          </a:p>
          <a:p>
            <a:pPr marL="651510" lvl="1" indent="-457200" algn="l">
              <a:lnSpc>
                <a:spcPts val="3419"/>
              </a:lnSpc>
              <a:buAutoNum type="arabicPeriod"/>
            </a:pPr>
            <a:r>
              <a:rPr lang="ko-KR" altLang="en-US" sz="2000" b="1" spc="-44" dirty="0">
                <a:solidFill>
                  <a:srgbClr val="FFFFFF"/>
                </a:solidFill>
                <a:latin typeface="210 8비트 Light" panose="020B0600000101010101" charset="-127"/>
                <a:ea typeface="210 8비트 Light" panose="020B0600000101010101" charset="-127"/>
              </a:rPr>
              <a:t>학적 정보</a:t>
            </a:r>
            <a:endParaRPr lang="en-US" altLang="ko-KR" sz="2000" b="1" spc="-44" dirty="0">
              <a:solidFill>
                <a:srgbClr val="FFFFFF"/>
              </a:solidFill>
              <a:latin typeface="210 8비트 Light" panose="020B0600000101010101" charset="-127"/>
              <a:ea typeface="210 8비트 Light" panose="020B0600000101010101" charset="-127"/>
            </a:endParaRPr>
          </a:p>
          <a:p>
            <a:pPr marL="651510" lvl="1" indent="-457200" algn="l">
              <a:lnSpc>
                <a:spcPts val="3419"/>
              </a:lnSpc>
              <a:buAutoNum type="arabicPeriod"/>
            </a:pPr>
            <a:r>
              <a:rPr lang="ko-KR" altLang="en-US" sz="2000" b="1" spc="-44" dirty="0">
                <a:solidFill>
                  <a:srgbClr val="FFFFFF"/>
                </a:solidFill>
                <a:latin typeface="210 8비트 Light" panose="020B0600000101010101" charset="-127"/>
                <a:ea typeface="210 8비트 Light" panose="020B0600000101010101" charset="-127"/>
              </a:rPr>
              <a:t>비밀번호 변경</a:t>
            </a:r>
            <a:endParaRPr lang="en-US" altLang="ko-KR" sz="2000" b="1" spc="-44" dirty="0">
              <a:solidFill>
                <a:srgbClr val="FFFFFF"/>
              </a:solidFill>
              <a:latin typeface="210 8비트 Light" panose="020B0600000101010101" charset="-127"/>
              <a:ea typeface="210 8비트 Light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433318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도표, 번호이(가) 표시된 사진&#10;&#10;자동 생성된 설명">
            <a:extLst>
              <a:ext uri="{FF2B5EF4-FFF2-40B4-BE49-F238E27FC236}">
                <a16:creationId xmlns:a16="http://schemas.microsoft.com/office/drawing/2014/main" id="{63F810D1-40F5-061F-DFEC-019EE84F82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90E733DA-166D-D5C1-1ADA-782656F3B9E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6577092-833B-E01B-840A-34A53C7F5D60}"/>
              </a:ext>
            </a:extLst>
          </p:cNvPr>
          <p:cNvSpPr/>
          <p:nvPr/>
        </p:nvSpPr>
        <p:spPr>
          <a:xfrm>
            <a:off x="0" y="-1"/>
            <a:ext cx="5163671" cy="685800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36356FF-D10B-BA0E-8358-9DDB1763541E}"/>
              </a:ext>
            </a:extLst>
          </p:cNvPr>
          <p:cNvCxnSpPr>
            <a:cxnSpLocks/>
          </p:cNvCxnSpPr>
          <p:nvPr/>
        </p:nvCxnSpPr>
        <p:spPr>
          <a:xfrm>
            <a:off x="609601" y="1321487"/>
            <a:ext cx="32631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2">
            <a:extLst>
              <a:ext uri="{FF2B5EF4-FFF2-40B4-BE49-F238E27FC236}">
                <a16:creationId xmlns:a16="http://schemas.microsoft.com/office/drawing/2014/main" id="{0D597648-45A0-C6F1-E08A-82D731CD6A45}"/>
              </a:ext>
            </a:extLst>
          </p:cNvPr>
          <p:cNvSpPr txBox="1"/>
          <p:nvPr/>
        </p:nvSpPr>
        <p:spPr>
          <a:xfrm>
            <a:off x="609601" y="151953"/>
            <a:ext cx="3518646" cy="10132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900"/>
              </a:lnSpc>
            </a:pPr>
            <a:r>
              <a:rPr lang="en-US" sz="2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DLaM Display" panose="020F0502020204030204" pitchFamily="2" charset="0"/>
              </a:rPr>
              <a:t>5.3.1.1 </a:t>
            </a:r>
            <a:r>
              <a:rPr lang="ko-KR" altLang="en-US" sz="2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DLaM Display" panose="020F0502020204030204" pitchFamily="2" charset="0"/>
              </a:rPr>
              <a:t>학적 정보</a:t>
            </a:r>
            <a:endParaRPr lang="en-US" sz="28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DLaM Display" panose="020F0502020204030204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3108D1-B1A5-A7C7-26B2-83BBBBD90344}"/>
              </a:ext>
            </a:extLst>
          </p:cNvPr>
          <p:cNvSpPr txBox="1"/>
          <p:nvPr/>
        </p:nvSpPr>
        <p:spPr>
          <a:xfrm>
            <a:off x="328557" y="1546179"/>
            <a:ext cx="5448300" cy="25508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88620" lvl="1" indent="-194310" algn="l">
              <a:lnSpc>
                <a:spcPts val="3419"/>
              </a:lnSpc>
              <a:buFont typeface="Arial"/>
              <a:buChar char="•"/>
            </a:pPr>
            <a:r>
              <a:rPr lang="ko-KR" altLang="en-US" sz="2000" spc="-44" dirty="0">
                <a:solidFill>
                  <a:srgbClr val="FFFFFF"/>
                </a:solidFill>
                <a:latin typeface="210 8비트 Light" panose="020B0600000101010101" charset="-127"/>
                <a:ea typeface="210 8비트 Light" panose="020B0600000101010101" charset="-127"/>
              </a:rPr>
              <a:t>학적 정보에는 해당 사용자에 정보가</a:t>
            </a:r>
            <a:endParaRPr lang="en-US" altLang="ko-KR" sz="2000" spc="-44" dirty="0">
              <a:solidFill>
                <a:srgbClr val="FFFFFF"/>
              </a:solidFill>
              <a:latin typeface="210 8비트 Light" panose="020B0600000101010101" charset="-127"/>
              <a:ea typeface="210 8비트 Light" panose="020B0600000101010101" charset="-127"/>
            </a:endParaRPr>
          </a:p>
          <a:p>
            <a:pPr marL="194310" lvl="1" algn="l">
              <a:lnSpc>
                <a:spcPts val="3419"/>
              </a:lnSpc>
            </a:pPr>
            <a:r>
              <a:rPr lang="ko-KR" altLang="en-US" sz="2000" spc="-44" dirty="0">
                <a:solidFill>
                  <a:srgbClr val="FFFFFF"/>
                </a:solidFill>
                <a:latin typeface="210 8비트 Light" panose="020B0600000101010101" charset="-127"/>
                <a:ea typeface="210 8비트 Light" panose="020B0600000101010101" charset="-127"/>
              </a:rPr>
              <a:t>있는데</a:t>
            </a:r>
            <a:r>
              <a:rPr lang="en-US" altLang="ko-KR" sz="2000" spc="-44" dirty="0">
                <a:solidFill>
                  <a:srgbClr val="FFFFFF"/>
                </a:solidFill>
                <a:latin typeface="210 8비트 Light" panose="020B0600000101010101" charset="-127"/>
                <a:ea typeface="210 8비트 Light" panose="020B0600000101010101" charset="-127"/>
              </a:rPr>
              <a:t>, </a:t>
            </a:r>
            <a:r>
              <a:rPr lang="ko-KR" altLang="en-US" sz="2000" spc="-44" dirty="0">
                <a:solidFill>
                  <a:srgbClr val="FFFFFF"/>
                </a:solidFill>
                <a:latin typeface="210 8비트 Light" panose="020B0600000101010101" charset="-127"/>
                <a:ea typeface="210 8비트 Light" panose="020B0600000101010101" charset="-127"/>
              </a:rPr>
              <a:t>학번</a:t>
            </a:r>
            <a:r>
              <a:rPr lang="en-US" altLang="ko-KR" sz="2000" spc="-44" dirty="0">
                <a:solidFill>
                  <a:srgbClr val="FFFFFF"/>
                </a:solidFill>
                <a:latin typeface="210 8비트 Light" panose="020B0600000101010101" charset="-127"/>
                <a:ea typeface="210 8비트 Light" panose="020B0600000101010101" charset="-127"/>
              </a:rPr>
              <a:t>, </a:t>
            </a:r>
            <a:r>
              <a:rPr lang="ko-KR" altLang="en-US" sz="2000" spc="-44" dirty="0">
                <a:solidFill>
                  <a:srgbClr val="FFFFFF"/>
                </a:solidFill>
                <a:latin typeface="210 8비트 Light" panose="020B0600000101010101" charset="-127"/>
                <a:ea typeface="210 8비트 Light" panose="020B0600000101010101" charset="-127"/>
              </a:rPr>
              <a:t>이름</a:t>
            </a:r>
            <a:r>
              <a:rPr lang="en-US" altLang="ko-KR" sz="2000" spc="-44" dirty="0">
                <a:solidFill>
                  <a:srgbClr val="FFFFFF"/>
                </a:solidFill>
                <a:latin typeface="210 8비트 Light" panose="020B0600000101010101" charset="-127"/>
                <a:ea typeface="210 8비트 Light" panose="020B0600000101010101" charset="-127"/>
              </a:rPr>
              <a:t>, </a:t>
            </a:r>
            <a:r>
              <a:rPr lang="ko-KR" altLang="en-US" sz="2000" spc="-44" dirty="0">
                <a:solidFill>
                  <a:srgbClr val="FFFFFF"/>
                </a:solidFill>
                <a:latin typeface="210 8비트 Light" panose="020B0600000101010101" charset="-127"/>
                <a:ea typeface="210 8비트 Light" panose="020B0600000101010101" charset="-127"/>
              </a:rPr>
              <a:t>번호 등 이 있으며</a:t>
            </a:r>
            <a:endParaRPr lang="en-US" altLang="ko-KR" sz="2000" spc="-44" dirty="0">
              <a:solidFill>
                <a:srgbClr val="FFFFFF"/>
              </a:solidFill>
              <a:latin typeface="210 8비트 Light" panose="020B0600000101010101" charset="-127"/>
              <a:ea typeface="210 8비트 Light" panose="020B0600000101010101" charset="-127"/>
            </a:endParaRPr>
          </a:p>
          <a:p>
            <a:pPr marL="194310" lvl="1" algn="l">
              <a:lnSpc>
                <a:spcPts val="3419"/>
              </a:lnSpc>
            </a:pPr>
            <a:endParaRPr lang="en-US" altLang="ko-KR" sz="2000" spc="-44" dirty="0">
              <a:solidFill>
                <a:srgbClr val="FFFFFF"/>
              </a:solidFill>
              <a:latin typeface="210 8비트 Light" panose="020B0600000101010101" charset="-127"/>
              <a:ea typeface="210 8비트 Light" panose="020B0600000101010101" charset="-127"/>
            </a:endParaRPr>
          </a:p>
          <a:p>
            <a:pPr marL="194310" lvl="1" algn="l">
              <a:lnSpc>
                <a:spcPts val="3419"/>
              </a:lnSpc>
            </a:pPr>
            <a:r>
              <a:rPr lang="ko-KR" altLang="en-US" sz="2000" spc="-44" dirty="0">
                <a:solidFill>
                  <a:srgbClr val="FFFFFF"/>
                </a:solidFill>
                <a:latin typeface="210 8비트 Light" panose="020B0600000101010101" charset="-127"/>
                <a:ea typeface="210 8비트 Light" panose="020B0600000101010101" charset="-127"/>
              </a:rPr>
              <a:t>추가 사항으로는 학부</a:t>
            </a:r>
            <a:r>
              <a:rPr lang="en-US" altLang="ko-KR" sz="2000" spc="-44" dirty="0">
                <a:solidFill>
                  <a:srgbClr val="FFFFFF"/>
                </a:solidFill>
                <a:latin typeface="210 8비트 Light" panose="020B0600000101010101" charset="-127"/>
                <a:ea typeface="210 8비트 Light" panose="020B0600000101010101" charset="-127"/>
              </a:rPr>
              <a:t>(</a:t>
            </a:r>
            <a:r>
              <a:rPr lang="ko-KR" altLang="en-US" sz="2000" spc="-44" dirty="0">
                <a:solidFill>
                  <a:srgbClr val="FFFFFF"/>
                </a:solidFill>
                <a:latin typeface="210 8비트 Light" panose="020B0600000101010101" charset="-127"/>
                <a:ea typeface="210 8비트 Light" panose="020B0600000101010101" charset="-127"/>
              </a:rPr>
              <a:t>과</a:t>
            </a:r>
            <a:r>
              <a:rPr lang="en-US" altLang="ko-KR" sz="2000" spc="-44" dirty="0">
                <a:solidFill>
                  <a:srgbClr val="FFFFFF"/>
                </a:solidFill>
                <a:latin typeface="210 8비트 Light" panose="020B0600000101010101" charset="-127"/>
                <a:ea typeface="210 8비트 Light" panose="020B0600000101010101" charset="-127"/>
              </a:rPr>
              <a:t>), </a:t>
            </a:r>
            <a:r>
              <a:rPr lang="ko-KR" altLang="en-US" sz="2000" spc="-44" dirty="0">
                <a:solidFill>
                  <a:srgbClr val="FFFFFF"/>
                </a:solidFill>
                <a:latin typeface="210 8비트 Light" panose="020B0600000101010101" charset="-127"/>
                <a:ea typeface="210 8비트 Light" panose="020B0600000101010101" charset="-127"/>
              </a:rPr>
              <a:t>주 전공</a:t>
            </a:r>
            <a:r>
              <a:rPr lang="en-US" altLang="ko-KR" sz="2000" spc="-44" dirty="0">
                <a:solidFill>
                  <a:srgbClr val="FFFFFF"/>
                </a:solidFill>
                <a:latin typeface="210 8비트 Light" panose="020B0600000101010101" charset="-127"/>
                <a:ea typeface="210 8비트 Light" panose="020B0600000101010101" charset="-127"/>
              </a:rPr>
              <a:t>, </a:t>
            </a:r>
          </a:p>
          <a:p>
            <a:pPr marL="194310" lvl="1" algn="l">
              <a:lnSpc>
                <a:spcPts val="3419"/>
              </a:lnSpc>
            </a:pPr>
            <a:r>
              <a:rPr lang="ko-KR" altLang="en-US" sz="2000" spc="-44" dirty="0">
                <a:solidFill>
                  <a:srgbClr val="FFFFFF"/>
                </a:solidFill>
                <a:latin typeface="210 8비트 Light" panose="020B0600000101010101" charset="-127"/>
                <a:ea typeface="210 8비트 Light" panose="020B0600000101010101" charset="-127"/>
              </a:rPr>
              <a:t>해당 사용자의 학적상태 등 정보를 </a:t>
            </a:r>
            <a:endParaRPr lang="en-US" altLang="ko-KR" sz="2000" spc="-44" dirty="0">
              <a:solidFill>
                <a:srgbClr val="FFFFFF"/>
              </a:solidFill>
              <a:latin typeface="210 8비트 Light" panose="020B0600000101010101" charset="-127"/>
              <a:ea typeface="210 8비트 Light" panose="020B0600000101010101" charset="-127"/>
            </a:endParaRPr>
          </a:p>
          <a:p>
            <a:pPr marL="194310" lvl="1" algn="l">
              <a:lnSpc>
                <a:spcPts val="3419"/>
              </a:lnSpc>
            </a:pPr>
            <a:r>
              <a:rPr lang="ko-KR" altLang="en-US" sz="2000" spc="-44" dirty="0">
                <a:solidFill>
                  <a:srgbClr val="FFFFFF"/>
                </a:solidFill>
                <a:latin typeface="210 8비트 Light" panose="020B0600000101010101" charset="-127"/>
                <a:ea typeface="210 8비트 Light" panose="020B0600000101010101" charset="-127"/>
              </a:rPr>
              <a:t>보여준다</a:t>
            </a:r>
            <a:r>
              <a:rPr lang="en-US" altLang="ko-KR" sz="2000" spc="-44" dirty="0">
                <a:solidFill>
                  <a:srgbClr val="FFFFFF"/>
                </a:solidFill>
                <a:latin typeface="210 8비트 Light" panose="020B0600000101010101" charset="-127"/>
                <a:ea typeface="210 8비트 Light" panose="020B0600000101010101" charset="-127"/>
              </a:rPr>
              <a:t>.</a:t>
            </a:r>
          </a:p>
        </p:txBody>
      </p:sp>
      <p:pic>
        <p:nvPicPr>
          <p:cNvPr id="11" name="그림 10" descr="텍스트, 스크린샷, 번호, 도표이(가) 표시된 사진&#10;&#10;자동 생성된 설명">
            <a:extLst>
              <a:ext uri="{FF2B5EF4-FFF2-40B4-BE49-F238E27FC236}">
                <a16:creationId xmlns:a16="http://schemas.microsoft.com/office/drawing/2014/main" id="{9D4EAAA4-D519-7C8D-C749-F2A7B778B2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2228" y="1057834"/>
            <a:ext cx="6145013" cy="441511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380991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Date Placeholder 4">
            <a:extLst>
              <a:ext uri="{FF2B5EF4-FFF2-40B4-BE49-F238E27FC236}">
                <a16:creationId xmlns:a16="http://schemas.microsoft.com/office/drawing/2014/main" id="{52D1A14D-6DA5-4E77-8638-7CE8A72B14D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2371" y="6332538"/>
            <a:ext cx="3006492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811246D0-5331-4C18-888C-A98DB9E1DE3F}" type="datetime1">
              <a:rPr lang="en-US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>
                <a:spcAft>
                  <a:spcPts val="600"/>
                </a:spcAft>
              </a:pPr>
              <a:t>10/10/2023</a:t>
            </a:fld>
            <a:endParaRPr lang="en-US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Footer Placeholder 5">
            <a:extLst>
              <a:ext uri="{FF2B5EF4-FFF2-40B4-BE49-F238E27FC236}">
                <a16:creationId xmlns:a16="http://schemas.microsoft.com/office/drawing/2014/main" id="{8BDA5040-0983-45D9-B231-3FD27BE48F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34169" y="6332538"/>
            <a:ext cx="3505459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Sample Footer Text</a:t>
            </a:r>
          </a:p>
        </p:txBody>
      </p:sp>
      <p:sp>
        <p:nvSpPr>
          <p:cNvPr id="16" name="Slide Number Placeholder 6">
            <a:extLst>
              <a:ext uri="{FF2B5EF4-FFF2-40B4-BE49-F238E27FC236}">
                <a16:creationId xmlns:a16="http://schemas.microsoft.com/office/drawing/2014/main" id="{9C8F7B15-9F74-430B-BB33-09DD1CF755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4747" y="6332538"/>
            <a:ext cx="539808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647D96FC-5A82-4FDC-A8BF-FC62A38B7CC6}" type="slidenum">
              <a:rPr lang="en-US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>
                <a:spcAft>
                  <a:spcPts val="600"/>
                </a:spcAft>
              </a:pPr>
              <a:t>2</a:t>
            </a:fld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그림 5" descr="텍스트, 출판, 책 표지, 책장이(가) 표시된 사진&#10;&#10;자동 생성된 설명">
            <a:extLst>
              <a:ext uri="{FF2B5EF4-FFF2-40B4-BE49-F238E27FC236}">
                <a16:creationId xmlns:a16="http://schemas.microsoft.com/office/drawing/2014/main" id="{3E65F390-1A5D-C750-A441-23A06F40DE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79BAB578-CA54-7E55-678D-29B58C47F5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AutoShape 2">
            <a:extLst>
              <a:ext uri="{FF2B5EF4-FFF2-40B4-BE49-F238E27FC236}">
                <a16:creationId xmlns:a16="http://schemas.microsoft.com/office/drawing/2014/main" id="{2BF67E80-8323-AD2B-0D23-85747C87C60A}"/>
              </a:ext>
            </a:extLst>
          </p:cNvPr>
          <p:cNvSpPr/>
          <p:nvPr/>
        </p:nvSpPr>
        <p:spPr>
          <a:xfrm>
            <a:off x="-682680" y="903840"/>
            <a:ext cx="3073478" cy="0"/>
          </a:xfrm>
          <a:prstGeom prst="line">
            <a:avLst/>
          </a:prstGeom>
          <a:ln w="28575" cap="flat">
            <a:solidFill>
              <a:schemeClr val="bg1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4" name="TextBox 6">
            <a:extLst>
              <a:ext uri="{FF2B5EF4-FFF2-40B4-BE49-F238E27FC236}">
                <a16:creationId xmlns:a16="http://schemas.microsoft.com/office/drawing/2014/main" id="{2F95F55F-4B9A-37A9-561F-26DC7D27B190}"/>
              </a:ext>
            </a:extLst>
          </p:cNvPr>
          <p:cNvSpPr txBox="1"/>
          <p:nvPr/>
        </p:nvSpPr>
        <p:spPr>
          <a:xfrm>
            <a:off x="-117139" y="1076325"/>
            <a:ext cx="2507936" cy="10128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7700"/>
              </a:lnSpc>
            </a:pPr>
            <a:r>
              <a:rPr lang="en-US" sz="7000" spc="-175" dirty="0" err="1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목차</a:t>
            </a:r>
            <a:endParaRPr lang="en-US" sz="7000" spc="-175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35" name="TextBox 7">
            <a:extLst>
              <a:ext uri="{FF2B5EF4-FFF2-40B4-BE49-F238E27FC236}">
                <a16:creationId xmlns:a16="http://schemas.microsoft.com/office/drawing/2014/main" id="{16308B2F-75D3-BA3E-2721-9B2B0DAEC2FC}"/>
              </a:ext>
            </a:extLst>
          </p:cNvPr>
          <p:cNvSpPr txBox="1"/>
          <p:nvPr/>
        </p:nvSpPr>
        <p:spPr>
          <a:xfrm>
            <a:off x="-196693" y="556178"/>
            <a:ext cx="2507936" cy="2509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160"/>
              </a:lnSpc>
              <a:spcBef>
                <a:spcPct val="0"/>
              </a:spcBef>
            </a:pPr>
            <a:r>
              <a:rPr lang="en-US" sz="1800" spc="135" dirty="0">
                <a:solidFill>
                  <a:schemeClr val="bg1"/>
                </a:solidFill>
                <a:latin typeface="Arita Dotum Bold"/>
              </a:rPr>
              <a:t>CONTENTS</a:t>
            </a:r>
          </a:p>
        </p:txBody>
      </p:sp>
      <p:grpSp>
        <p:nvGrpSpPr>
          <p:cNvPr id="36" name="Group 3">
            <a:extLst>
              <a:ext uri="{FF2B5EF4-FFF2-40B4-BE49-F238E27FC236}">
                <a16:creationId xmlns:a16="http://schemas.microsoft.com/office/drawing/2014/main" id="{CD03357F-D2F3-845C-7AB5-7EFD86AE5162}"/>
              </a:ext>
            </a:extLst>
          </p:cNvPr>
          <p:cNvGrpSpPr/>
          <p:nvPr/>
        </p:nvGrpSpPr>
        <p:grpSpPr>
          <a:xfrm>
            <a:off x="0" y="4132580"/>
            <a:ext cx="12191999" cy="2725420"/>
            <a:chOff x="0" y="0"/>
            <a:chExt cx="4860076" cy="1198295"/>
          </a:xfrm>
        </p:grpSpPr>
        <p:sp>
          <p:nvSpPr>
            <p:cNvPr id="37" name="Freeform 4">
              <a:extLst>
                <a:ext uri="{FF2B5EF4-FFF2-40B4-BE49-F238E27FC236}">
                  <a16:creationId xmlns:a16="http://schemas.microsoft.com/office/drawing/2014/main" id="{D8FB14FD-1ECD-D806-D352-F1F58B7DE6E2}"/>
                </a:ext>
              </a:extLst>
            </p:cNvPr>
            <p:cNvSpPr/>
            <p:nvPr/>
          </p:nvSpPr>
          <p:spPr>
            <a:xfrm>
              <a:off x="0" y="0"/>
              <a:ext cx="4860076" cy="1198295"/>
            </a:xfrm>
            <a:custGeom>
              <a:avLst/>
              <a:gdLst/>
              <a:ahLst/>
              <a:cxnLst/>
              <a:rect l="l" t="t" r="r" b="b"/>
              <a:pathLst>
                <a:path w="4860076" h="1198295">
                  <a:moveTo>
                    <a:pt x="0" y="0"/>
                  </a:moveTo>
                  <a:lnTo>
                    <a:pt x="4860076" y="0"/>
                  </a:lnTo>
                  <a:lnTo>
                    <a:pt x="4860076" y="1198295"/>
                  </a:lnTo>
                  <a:lnTo>
                    <a:pt x="0" y="1198295"/>
                  </a:lnTo>
                  <a:close/>
                </a:path>
              </a:pathLst>
            </a:cu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/>
            <a:lstStyle/>
            <a:p>
              <a:endParaRPr lang="ko-KR" altLang="en-US"/>
            </a:p>
          </p:txBody>
        </p:sp>
        <p:sp>
          <p:nvSpPr>
            <p:cNvPr id="38" name="TextBox 5">
              <a:extLst>
                <a:ext uri="{FF2B5EF4-FFF2-40B4-BE49-F238E27FC236}">
                  <a16:creationId xmlns:a16="http://schemas.microsoft.com/office/drawing/2014/main" id="{F3543613-D481-427F-EA7A-0BE5B9612311}"/>
                </a:ext>
              </a:extLst>
            </p:cNvPr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sp>
        <p:nvSpPr>
          <p:cNvPr id="39" name="AutoShape 8">
            <a:extLst>
              <a:ext uri="{FF2B5EF4-FFF2-40B4-BE49-F238E27FC236}">
                <a16:creationId xmlns:a16="http://schemas.microsoft.com/office/drawing/2014/main" id="{520EFBC0-49EC-7232-C921-1532A3EEEA11}"/>
              </a:ext>
            </a:extLst>
          </p:cNvPr>
          <p:cNvSpPr/>
          <p:nvPr/>
        </p:nvSpPr>
        <p:spPr>
          <a:xfrm>
            <a:off x="692475" y="4035820"/>
            <a:ext cx="1396828" cy="0"/>
          </a:xfrm>
          <a:prstGeom prst="line">
            <a:avLst/>
          </a:prstGeom>
          <a:ln w="19050" cap="flat">
            <a:solidFill>
              <a:schemeClr val="bg1"/>
            </a:solidFill>
            <a:prstDash val="solid"/>
            <a:headEnd type="diamond" w="lg" len="lg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0" name="TextBox 9">
            <a:extLst>
              <a:ext uri="{FF2B5EF4-FFF2-40B4-BE49-F238E27FC236}">
                <a16:creationId xmlns:a16="http://schemas.microsoft.com/office/drawing/2014/main" id="{63771E18-6F9E-E823-2F77-AA2E1BB86C14}"/>
              </a:ext>
            </a:extLst>
          </p:cNvPr>
          <p:cNvSpPr txBox="1"/>
          <p:nvPr/>
        </p:nvSpPr>
        <p:spPr>
          <a:xfrm>
            <a:off x="773043" y="3475162"/>
            <a:ext cx="1908858" cy="412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600"/>
              </a:lnSpc>
              <a:spcBef>
                <a:spcPct val="0"/>
              </a:spcBef>
            </a:pPr>
            <a:r>
              <a:rPr lang="en-US" sz="2400" spc="-75" dirty="0" err="1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개요</a:t>
            </a:r>
            <a:r>
              <a:rPr lang="en-US" sz="2400" spc="-75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및 </a:t>
            </a:r>
            <a:r>
              <a:rPr lang="en-US" sz="2400" spc="-75" dirty="0" err="1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배경</a:t>
            </a:r>
            <a:endParaRPr lang="en-US" sz="2400" spc="-75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41" name="TextBox 10">
            <a:extLst>
              <a:ext uri="{FF2B5EF4-FFF2-40B4-BE49-F238E27FC236}">
                <a16:creationId xmlns:a16="http://schemas.microsoft.com/office/drawing/2014/main" id="{6EE8BFD8-1A51-60E8-2249-211E2E6113AD}"/>
              </a:ext>
            </a:extLst>
          </p:cNvPr>
          <p:cNvSpPr txBox="1"/>
          <p:nvPr/>
        </p:nvSpPr>
        <p:spPr>
          <a:xfrm>
            <a:off x="463875" y="4150925"/>
            <a:ext cx="2038993" cy="3619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88620" lvl="1" indent="-194310" algn="l">
              <a:lnSpc>
                <a:spcPts val="3419"/>
              </a:lnSpc>
              <a:buFont typeface="Arial"/>
              <a:buChar char="•"/>
            </a:pPr>
            <a:r>
              <a:rPr lang="en-US" sz="1600" spc="-44" dirty="0" err="1">
                <a:solidFill>
                  <a:srgbClr val="FFFFFF"/>
                </a:solidFill>
                <a:latin typeface="210 8비트 Light" panose="020B0600000101010101" charset="-127"/>
                <a:ea typeface="210 8비트 Light" panose="020B0600000101010101" charset="-127"/>
              </a:rPr>
              <a:t>개발</a:t>
            </a:r>
            <a:r>
              <a:rPr lang="en-US" sz="1600" spc="-44" dirty="0">
                <a:solidFill>
                  <a:srgbClr val="FFFFFF"/>
                </a:solidFill>
                <a:latin typeface="210 8비트 Light" panose="020B0600000101010101" charset="-127"/>
                <a:ea typeface="210 8비트 Light" panose="020B0600000101010101" charset="-127"/>
              </a:rPr>
              <a:t> </a:t>
            </a:r>
            <a:r>
              <a:rPr lang="en-US" sz="1600" spc="-44" dirty="0" err="1">
                <a:solidFill>
                  <a:srgbClr val="FFFFFF"/>
                </a:solidFill>
                <a:latin typeface="210 8비트 Light" panose="020B0600000101010101" charset="-127"/>
                <a:ea typeface="210 8비트 Light" panose="020B0600000101010101" charset="-127"/>
              </a:rPr>
              <a:t>시스템</a:t>
            </a:r>
            <a:r>
              <a:rPr lang="en-US" sz="1600" spc="-44" dirty="0">
                <a:solidFill>
                  <a:srgbClr val="FFFFFF"/>
                </a:solidFill>
                <a:latin typeface="210 8비트 Light" panose="020B0600000101010101" charset="-127"/>
                <a:ea typeface="210 8비트 Light" panose="020B0600000101010101" charset="-127"/>
              </a:rPr>
              <a:t> </a:t>
            </a:r>
            <a:r>
              <a:rPr lang="en-US" sz="1600" spc="-44" dirty="0" err="1">
                <a:solidFill>
                  <a:srgbClr val="FFFFFF"/>
                </a:solidFill>
                <a:latin typeface="210 8비트 Light" panose="020B0600000101010101" charset="-127"/>
                <a:ea typeface="210 8비트 Light" panose="020B0600000101010101" charset="-127"/>
              </a:rPr>
              <a:t>소개</a:t>
            </a:r>
            <a:endParaRPr lang="en-US" sz="1600" spc="-44" dirty="0">
              <a:solidFill>
                <a:srgbClr val="FFFFFF"/>
              </a:solidFill>
              <a:latin typeface="210 8비트 Light" panose="020B0600000101010101" charset="-127"/>
              <a:ea typeface="210 8비트 Light" panose="020B0600000101010101" charset="-127"/>
            </a:endParaRPr>
          </a:p>
        </p:txBody>
      </p:sp>
      <p:sp>
        <p:nvSpPr>
          <p:cNvPr id="42" name="AutoShape 8">
            <a:extLst>
              <a:ext uri="{FF2B5EF4-FFF2-40B4-BE49-F238E27FC236}">
                <a16:creationId xmlns:a16="http://schemas.microsoft.com/office/drawing/2014/main" id="{0315C64B-8AD3-6DE5-2102-97D512D63793}"/>
              </a:ext>
            </a:extLst>
          </p:cNvPr>
          <p:cNvSpPr/>
          <p:nvPr/>
        </p:nvSpPr>
        <p:spPr>
          <a:xfrm>
            <a:off x="2731468" y="4054165"/>
            <a:ext cx="1396828" cy="0"/>
          </a:xfrm>
          <a:prstGeom prst="line">
            <a:avLst/>
          </a:prstGeom>
          <a:ln w="19050" cap="flat">
            <a:solidFill>
              <a:schemeClr val="bg1"/>
            </a:solidFill>
            <a:prstDash val="solid"/>
            <a:headEnd type="diamond" w="lg" len="lg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3" name="TextBox 9">
            <a:extLst>
              <a:ext uri="{FF2B5EF4-FFF2-40B4-BE49-F238E27FC236}">
                <a16:creationId xmlns:a16="http://schemas.microsoft.com/office/drawing/2014/main" id="{29366869-4C00-B339-C05F-BE1437327DDB}"/>
              </a:ext>
            </a:extLst>
          </p:cNvPr>
          <p:cNvSpPr txBox="1"/>
          <p:nvPr/>
        </p:nvSpPr>
        <p:spPr>
          <a:xfrm>
            <a:off x="2812036" y="3493507"/>
            <a:ext cx="1908858" cy="412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600"/>
              </a:lnSpc>
              <a:spcBef>
                <a:spcPct val="0"/>
              </a:spcBef>
            </a:pPr>
            <a:r>
              <a:rPr lang="ko-KR" altLang="en-US" sz="2400" spc="-75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기존 사례</a:t>
            </a:r>
            <a:endParaRPr lang="en-US" sz="2400" spc="-75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44" name="TextBox 10">
            <a:extLst>
              <a:ext uri="{FF2B5EF4-FFF2-40B4-BE49-F238E27FC236}">
                <a16:creationId xmlns:a16="http://schemas.microsoft.com/office/drawing/2014/main" id="{F5385CB0-A27D-1104-5D7D-C563FAE21B6B}"/>
              </a:ext>
            </a:extLst>
          </p:cNvPr>
          <p:cNvSpPr txBox="1"/>
          <p:nvPr/>
        </p:nvSpPr>
        <p:spPr>
          <a:xfrm>
            <a:off x="2502868" y="4169270"/>
            <a:ext cx="2038993" cy="7979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88620" lvl="1" indent="-194310" algn="l">
              <a:lnSpc>
                <a:spcPts val="3419"/>
              </a:lnSpc>
              <a:buFont typeface="Arial"/>
              <a:buChar char="•"/>
            </a:pPr>
            <a:r>
              <a:rPr lang="ko-KR" altLang="en-US" sz="1600" spc="-44" dirty="0">
                <a:solidFill>
                  <a:srgbClr val="FFFFFF"/>
                </a:solidFill>
                <a:latin typeface="210 8비트 Light" panose="020B0600000101010101" charset="-127"/>
                <a:ea typeface="210 8비트 Light" panose="020B0600000101010101" charset="-127"/>
              </a:rPr>
              <a:t>유사한 사례</a:t>
            </a:r>
            <a:endParaRPr lang="en-US" altLang="ko-KR" sz="1600" spc="-44" dirty="0">
              <a:solidFill>
                <a:srgbClr val="FFFFFF"/>
              </a:solidFill>
              <a:latin typeface="210 8비트 Light" panose="020B0600000101010101" charset="-127"/>
              <a:ea typeface="210 8비트 Light" panose="020B0600000101010101" charset="-127"/>
            </a:endParaRPr>
          </a:p>
          <a:p>
            <a:pPr marL="388620" lvl="1" indent="-194310" algn="l">
              <a:lnSpc>
                <a:spcPts val="3419"/>
              </a:lnSpc>
              <a:buFont typeface="Arial"/>
              <a:buChar char="•"/>
            </a:pPr>
            <a:r>
              <a:rPr lang="ko-KR" altLang="en-US" sz="1600" spc="-44" dirty="0">
                <a:solidFill>
                  <a:srgbClr val="FFFFFF"/>
                </a:solidFill>
                <a:latin typeface="210 8비트 Light" panose="020B0600000101010101" charset="-127"/>
                <a:ea typeface="210 8비트 Light" panose="020B0600000101010101" charset="-127"/>
              </a:rPr>
              <a:t>차이점</a:t>
            </a:r>
            <a:endParaRPr lang="en-US" sz="1600" spc="-44" dirty="0">
              <a:solidFill>
                <a:srgbClr val="FFFFFF"/>
              </a:solidFill>
              <a:latin typeface="210 8비트 Light" panose="020B0600000101010101" charset="-127"/>
              <a:ea typeface="210 8비트 Light" panose="020B0600000101010101" charset="-127"/>
            </a:endParaRPr>
          </a:p>
        </p:txBody>
      </p:sp>
      <p:sp>
        <p:nvSpPr>
          <p:cNvPr id="45" name="AutoShape 8">
            <a:extLst>
              <a:ext uri="{FF2B5EF4-FFF2-40B4-BE49-F238E27FC236}">
                <a16:creationId xmlns:a16="http://schemas.microsoft.com/office/drawing/2014/main" id="{314D86D5-7D78-E3A1-326D-F653CEECF6BB}"/>
              </a:ext>
            </a:extLst>
          </p:cNvPr>
          <p:cNvSpPr/>
          <p:nvPr/>
        </p:nvSpPr>
        <p:spPr>
          <a:xfrm>
            <a:off x="4931955" y="4055066"/>
            <a:ext cx="1396828" cy="0"/>
          </a:xfrm>
          <a:prstGeom prst="line">
            <a:avLst/>
          </a:prstGeom>
          <a:ln w="19050" cap="flat">
            <a:solidFill>
              <a:schemeClr val="bg1"/>
            </a:solidFill>
            <a:prstDash val="solid"/>
            <a:headEnd type="diamond" w="lg" len="lg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6" name="TextBox 9">
            <a:extLst>
              <a:ext uri="{FF2B5EF4-FFF2-40B4-BE49-F238E27FC236}">
                <a16:creationId xmlns:a16="http://schemas.microsoft.com/office/drawing/2014/main" id="{A39ABF4C-58C8-65B0-6DC4-FD16F3FCC03D}"/>
              </a:ext>
            </a:extLst>
          </p:cNvPr>
          <p:cNvSpPr txBox="1"/>
          <p:nvPr/>
        </p:nvSpPr>
        <p:spPr>
          <a:xfrm>
            <a:off x="5012523" y="3494408"/>
            <a:ext cx="1908858" cy="412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600"/>
              </a:lnSpc>
              <a:spcBef>
                <a:spcPct val="0"/>
              </a:spcBef>
            </a:pPr>
            <a:r>
              <a:rPr lang="ko-KR" altLang="en-US" sz="2400" spc="-75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주요 기능</a:t>
            </a:r>
            <a:endParaRPr lang="en-US" sz="2400" spc="-75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47" name="TextBox 10">
            <a:extLst>
              <a:ext uri="{FF2B5EF4-FFF2-40B4-BE49-F238E27FC236}">
                <a16:creationId xmlns:a16="http://schemas.microsoft.com/office/drawing/2014/main" id="{03F8E8E0-88D2-DA37-BF75-1096952B0341}"/>
              </a:ext>
            </a:extLst>
          </p:cNvPr>
          <p:cNvSpPr txBox="1"/>
          <p:nvPr/>
        </p:nvSpPr>
        <p:spPr>
          <a:xfrm>
            <a:off x="4703355" y="4170171"/>
            <a:ext cx="2038993" cy="16700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88620" lvl="1" indent="-194310" algn="l">
              <a:lnSpc>
                <a:spcPts val="3419"/>
              </a:lnSpc>
              <a:buFont typeface="Arial"/>
              <a:buChar char="•"/>
            </a:pPr>
            <a:r>
              <a:rPr lang="ko-KR" altLang="en-US" sz="1600" spc="-44" dirty="0">
                <a:solidFill>
                  <a:srgbClr val="FFFFFF"/>
                </a:solidFill>
                <a:latin typeface="210 8비트 Light" panose="020B0600000101010101" charset="-127"/>
                <a:ea typeface="210 8비트 Light" panose="020B0600000101010101" charset="-127"/>
              </a:rPr>
              <a:t>학적정보조회</a:t>
            </a:r>
            <a:endParaRPr lang="en-US" altLang="ko-KR" sz="1600" spc="-44" dirty="0">
              <a:solidFill>
                <a:srgbClr val="FFFFFF"/>
              </a:solidFill>
              <a:latin typeface="210 8비트 Light" panose="020B0600000101010101" charset="-127"/>
              <a:ea typeface="210 8비트 Light" panose="020B0600000101010101" charset="-127"/>
            </a:endParaRPr>
          </a:p>
          <a:p>
            <a:pPr marL="388620" lvl="1" indent="-194310" algn="l">
              <a:lnSpc>
                <a:spcPts val="3419"/>
              </a:lnSpc>
              <a:buFont typeface="Arial"/>
              <a:buChar char="•"/>
            </a:pPr>
            <a:r>
              <a:rPr lang="ko-KR" altLang="en-US" sz="1600" spc="-44" dirty="0">
                <a:solidFill>
                  <a:srgbClr val="FFFFFF"/>
                </a:solidFill>
                <a:latin typeface="210 8비트 Light" panose="020B0600000101010101" charset="-127"/>
                <a:ea typeface="210 8비트 Light" panose="020B0600000101010101" charset="-127"/>
              </a:rPr>
              <a:t>학사정보서비스</a:t>
            </a:r>
            <a:endParaRPr lang="en-US" altLang="ko-KR" sz="1600" spc="-44" dirty="0">
              <a:solidFill>
                <a:srgbClr val="FFFFFF"/>
              </a:solidFill>
              <a:latin typeface="210 8비트 Light" panose="020B0600000101010101" charset="-127"/>
              <a:ea typeface="210 8비트 Light" panose="020B0600000101010101" charset="-127"/>
            </a:endParaRPr>
          </a:p>
          <a:p>
            <a:pPr marL="388620" lvl="1" indent="-194310" algn="l">
              <a:lnSpc>
                <a:spcPts val="3419"/>
              </a:lnSpc>
              <a:buFont typeface="Arial"/>
              <a:buChar char="•"/>
            </a:pPr>
            <a:r>
              <a:rPr lang="ko-KR" altLang="en-US" sz="1600" spc="-44" dirty="0">
                <a:solidFill>
                  <a:srgbClr val="FFFFFF"/>
                </a:solidFill>
                <a:latin typeface="210 8비트 Light" panose="020B0600000101010101" charset="-127"/>
                <a:ea typeface="210 8비트 Light" panose="020B0600000101010101" charset="-127"/>
              </a:rPr>
              <a:t>성적확인</a:t>
            </a:r>
            <a:endParaRPr lang="en-US" altLang="ko-KR" sz="1600" spc="-44" dirty="0">
              <a:solidFill>
                <a:srgbClr val="FFFFFF"/>
              </a:solidFill>
              <a:latin typeface="210 8비트 Light" panose="020B0600000101010101" charset="-127"/>
              <a:ea typeface="210 8비트 Light" panose="020B0600000101010101" charset="-127"/>
            </a:endParaRPr>
          </a:p>
          <a:p>
            <a:pPr marL="388620" lvl="1" indent="-194310" algn="l">
              <a:lnSpc>
                <a:spcPts val="3419"/>
              </a:lnSpc>
              <a:buFont typeface="Arial"/>
              <a:buChar char="•"/>
            </a:pPr>
            <a:r>
              <a:rPr lang="ko-KR" altLang="en-US" sz="1600" spc="-44" dirty="0">
                <a:solidFill>
                  <a:srgbClr val="FFFFFF"/>
                </a:solidFill>
                <a:latin typeface="210 8비트 Light" panose="020B0600000101010101" charset="-127"/>
                <a:ea typeface="210 8비트 Light" panose="020B0600000101010101" charset="-127"/>
              </a:rPr>
              <a:t>수강신청</a:t>
            </a:r>
            <a:endParaRPr lang="en-US" altLang="ko-KR" sz="1600" spc="-44" dirty="0">
              <a:solidFill>
                <a:srgbClr val="FFFFFF"/>
              </a:solidFill>
              <a:latin typeface="210 8비트 Light" panose="020B0600000101010101" charset="-127"/>
              <a:ea typeface="210 8비트 Light" panose="020B0600000101010101" charset="-127"/>
            </a:endParaRPr>
          </a:p>
        </p:txBody>
      </p:sp>
      <p:sp>
        <p:nvSpPr>
          <p:cNvPr id="48" name="AutoShape 8">
            <a:extLst>
              <a:ext uri="{FF2B5EF4-FFF2-40B4-BE49-F238E27FC236}">
                <a16:creationId xmlns:a16="http://schemas.microsoft.com/office/drawing/2014/main" id="{D2CAF31A-B16B-C025-47CA-EDBDE3B0E445}"/>
              </a:ext>
            </a:extLst>
          </p:cNvPr>
          <p:cNvSpPr/>
          <p:nvPr/>
        </p:nvSpPr>
        <p:spPr>
          <a:xfrm>
            <a:off x="7165183" y="4054165"/>
            <a:ext cx="1396828" cy="0"/>
          </a:xfrm>
          <a:prstGeom prst="line">
            <a:avLst/>
          </a:prstGeom>
          <a:ln w="19050" cap="flat">
            <a:solidFill>
              <a:schemeClr val="bg1"/>
            </a:solidFill>
            <a:prstDash val="solid"/>
            <a:headEnd type="diamond" w="lg" len="lg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9" name="TextBox 9">
            <a:extLst>
              <a:ext uri="{FF2B5EF4-FFF2-40B4-BE49-F238E27FC236}">
                <a16:creationId xmlns:a16="http://schemas.microsoft.com/office/drawing/2014/main" id="{5F7378BC-A8D7-000C-E49D-6B0EB569F45C}"/>
              </a:ext>
            </a:extLst>
          </p:cNvPr>
          <p:cNvSpPr txBox="1"/>
          <p:nvPr/>
        </p:nvSpPr>
        <p:spPr>
          <a:xfrm>
            <a:off x="7245751" y="3493507"/>
            <a:ext cx="1908858" cy="412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600"/>
              </a:lnSpc>
              <a:spcBef>
                <a:spcPct val="0"/>
              </a:spcBef>
            </a:pPr>
            <a:r>
              <a:rPr lang="ko-KR" altLang="en-US" sz="2400" spc="-75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시스템 구성도</a:t>
            </a:r>
            <a:endParaRPr lang="en-US" sz="2400" spc="-75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50" name="TextBox 10">
            <a:extLst>
              <a:ext uri="{FF2B5EF4-FFF2-40B4-BE49-F238E27FC236}">
                <a16:creationId xmlns:a16="http://schemas.microsoft.com/office/drawing/2014/main" id="{C766A3B5-5407-D800-F8E7-95EEC957D7F8}"/>
              </a:ext>
            </a:extLst>
          </p:cNvPr>
          <p:cNvSpPr txBox="1"/>
          <p:nvPr/>
        </p:nvSpPr>
        <p:spPr>
          <a:xfrm>
            <a:off x="6936583" y="4169270"/>
            <a:ext cx="2218026" cy="3619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88620" lvl="1" indent="-194310" algn="l">
              <a:lnSpc>
                <a:spcPts val="3419"/>
              </a:lnSpc>
              <a:buFont typeface="Arial"/>
              <a:buChar char="•"/>
            </a:pPr>
            <a:r>
              <a:rPr lang="en-US" sz="1600" spc="-44" dirty="0" err="1">
                <a:solidFill>
                  <a:srgbClr val="FFFFFF"/>
                </a:solidFill>
                <a:latin typeface="210 8비트 Light" panose="020B0600000101010101" charset="-127"/>
                <a:ea typeface="210 8비트 Light" panose="020B0600000101010101" charset="-127"/>
              </a:rPr>
              <a:t>개발</a:t>
            </a:r>
            <a:r>
              <a:rPr lang="en-US" sz="1600" spc="-44" dirty="0">
                <a:solidFill>
                  <a:srgbClr val="FFFFFF"/>
                </a:solidFill>
                <a:latin typeface="210 8비트 Light" panose="020B0600000101010101" charset="-127"/>
                <a:ea typeface="210 8비트 Light" panose="020B0600000101010101" charset="-127"/>
              </a:rPr>
              <a:t> </a:t>
            </a:r>
            <a:r>
              <a:rPr lang="en-US" sz="1600" spc="-44" dirty="0" err="1">
                <a:solidFill>
                  <a:srgbClr val="FFFFFF"/>
                </a:solidFill>
                <a:latin typeface="210 8비트 Light" panose="020B0600000101010101" charset="-127"/>
                <a:ea typeface="210 8비트 Light" panose="020B0600000101010101" charset="-127"/>
              </a:rPr>
              <a:t>시스</a:t>
            </a:r>
            <a:r>
              <a:rPr lang="ko-KR" altLang="en-US" sz="1600" spc="-44" dirty="0">
                <a:solidFill>
                  <a:srgbClr val="FFFFFF"/>
                </a:solidFill>
                <a:latin typeface="210 8비트 Light" panose="020B0600000101010101" charset="-127"/>
                <a:ea typeface="210 8비트 Light" panose="020B0600000101010101" charset="-127"/>
              </a:rPr>
              <a:t>템 구성도</a:t>
            </a:r>
            <a:endParaRPr lang="en-US" sz="1600" spc="-44" dirty="0">
              <a:solidFill>
                <a:srgbClr val="FFFFFF"/>
              </a:solidFill>
              <a:latin typeface="210 8비트 Light" panose="020B0600000101010101" charset="-127"/>
              <a:ea typeface="210 8비트 Light" panose="020B0600000101010101" charset="-127"/>
            </a:endParaRPr>
          </a:p>
        </p:txBody>
      </p:sp>
      <p:sp>
        <p:nvSpPr>
          <p:cNvPr id="54" name="AutoShape 8">
            <a:extLst>
              <a:ext uri="{FF2B5EF4-FFF2-40B4-BE49-F238E27FC236}">
                <a16:creationId xmlns:a16="http://schemas.microsoft.com/office/drawing/2014/main" id="{3BB67DC1-785D-EAD3-C26D-D25C130A8D65}"/>
              </a:ext>
            </a:extLst>
          </p:cNvPr>
          <p:cNvSpPr/>
          <p:nvPr/>
        </p:nvSpPr>
        <p:spPr>
          <a:xfrm>
            <a:off x="9677534" y="4033845"/>
            <a:ext cx="1396828" cy="0"/>
          </a:xfrm>
          <a:prstGeom prst="line">
            <a:avLst/>
          </a:prstGeom>
          <a:ln w="19050" cap="flat">
            <a:solidFill>
              <a:schemeClr val="bg1"/>
            </a:solidFill>
            <a:prstDash val="solid"/>
            <a:headEnd type="diamond" w="lg" len="lg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5" name="TextBox 9">
            <a:extLst>
              <a:ext uri="{FF2B5EF4-FFF2-40B4-BE49-F238E27FC236}">
                <a16:creationId xmlns:a16="http://schemas.microsoft.com/office/drawing/2014/main" id="{8AED2534-109D-1E5E-7801-7A03157A81D4}"/>
              </a:ext>
            </a:extLst>
          </p:cNvPr>
          <p:cNvSpPr txBox="1"/>
          <p:nvPr/>
        </p:nvSpPr>
        <p:spPr>
          <a:xfrm>
            <a:off x="9758102" y="3473187"/>
            <a:ext cx="1908858" cy="412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600"/>
              </a:lnSpc>
              <a:spcBef>
                <a:spcPct val="0"/>
              </a:spcBef>
            </a:pPr>
            <a:r>
              <a:rPr lang="ko-KR" altLang="en-US" sz="2400" spc="-75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화면 </a:t>
            </a:r>
            <a:r>
              <a:rPr lang="en-US" altLang="ko-KR" sz="2400" spc="-75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UI </a:t>
            </a:r>
            <a:r>
              <a:rPr lang="ko-KR" altLang="en-US" sz="2400" spc="-75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설계</a:t>
            </a:r>
            <a:endParaRPr lang="en-US" sz="2400" spc="-75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56" name="TextBox 10">
            <a:extLst>
              <a:ext uri="{FF2B5EF4-FFF2-40B4-BE49-F238E27FC236}">
                <a16:creationId xmlns:a16="http://schemas.microsoft.com/office/drawing/2014/main" id="{C22F45F5-24D6-A769-3A1D-9F60F6C5B600}"/>
              </a:ext>
            </a:extLst>
          </p:cNvPr>
          <p:cNvSpPr txBox="1"/>
          <p:nvPr/>
        </p:nvSpPr>
        <p:spPr>
          <a:xfrm>
            <a:off x="9448934" y="4148950"/>
            <a:ext cx="2038993" cy="3619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88620" lvl="1" indent="-194310" algn="l">
              <a:lnSpc>
                <a:spcPts val="3419"/>
              </a:lnSpc>
              <a:buFont typeface="Arial"/>
              <a:buChar char="•"/>
            </a:pPr>
            <a:r>
              <a:rPr lang="ko-KR" altLang="en-US" sz="1600" spc="-44" dirty="0">
                <a:solidFill>
                  <a:srgbClr val="FFFFFF"/>
                </a:solidFill>
                <a:latin typeface="210 8비트 Light" panose="020B0600000101010101" charset="-127"/>
                <a:ea typeface="210 8비트 Light" panose="020B0600000101010101" charset="-127"/>
              </a:rPr>
              <a:t>웹 페이지</a:t>
            </a:r>
            <a:endParaRPr lang="en-US" sz="1600" spc="-44" dirty="0">
              <a:solidFill>
                <a:srgbClr val="FFFFFF"/>
              </a:solidFill>
              <a:latin typeface="210 8비트 Light" panose="020B0600000101010101" charset="-127"/>
              <a:ea typeface="210 8비트 Light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6272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E189C4EB-73BE-2292-9916-02BD358826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B1FCD904-1102-85B2-ECC6-E12ECB04142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E02E89B-24E5-445C-1F65-F21EFEFDA5B2}"/>
              </a:ext>
            </a:extLst>
          </p:cNvPr>
          <p:cNvSpPr/>
          <p:nvPr/>
        </p:nvSpPr>
        <p:spPr>
          <a:xfrm>
            <a:off x="0" y="-1"/>
            <a:ext cx="5163671" cy="685800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2">
            <a:extLst>
              <a:ext uri="{FF2B5EF4-FFF2-40B4-BE49-F238E27FC236}">
                <a16:creationId xmlns:a16="http://schemas.microsoft.com/office/drawing/2014/main" id="{99BCB4FB-AC9E-80E5-5F7F-A3842980329C}"/>
              </a:ext>
            </a:extLst>
          </p:cNvPr>
          <p:cNvSpPr txBox="1"/>
          <p:nvPr/>
        </p:nvSpPr>
        <p:spPr>
          <a:xfrm>
            <a:off x="609601" y="151953"/>
            <a:ext cx="3518646" cy="10132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900"/>
              </a:lnSpc>
            </a:pPr>
            <a:r>
              <a:rPr lang="en-US" sz="2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DLaM Display" panose="020F0502020204030204" pitchFamily="2" charset="0"/>
              </a:rPr>
              <a:t>5.3.1.2 </a:t>
            </a:r>
            <a:r>
              <a:rPr lang="ko-KR" altLang="en-US" sz="2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DLaM Display" panose="020F0502020204030204" pitchFamily="2" charset="0"/>
              </a:rPr>
              <a:t>비밀번호 변경</a:t>
            </a:r>
            <a:endParaRPr lang="en-US" sz="28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DLaM Display" panose="020F0502020204030204" pitchFamily="2" charset="0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BE88BBE-814A-2CCB-D6F0-BA0D9F6904ED}"/>
              </a:ext>
            </a:extLst>
          </p:cNvPr>
          <p:cNvCxnSpPr>
            <a:cxnSpLocks/>
          </p:cNvCxnSpPr>
          <p:nvPr/>
        </p:nvCxnSpPr>
        <p:spPr>
          <a:xfrm>
            <a:off x="609601" y="1321487"/>
            <a:ext cx="32631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D9EC22A-E0D5-EF18-BDFD-6872872EB096}"/>
              </a:ext>
            </a:extLst>
          </p:cNvPr>
          <p:cNvSpPr txBox="1"/>
          <p:nvPr/>
        </p:nvSpPr>
        <p:spPr>
          <a:xfrm>
            <a:off x="328557" y="1546179"/>
            <a:ext cx="5448300" cy="21148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88620" lvl="1" indent="-194310" algn="l">
              <a:lnSpc>
                <a:spcPts val="3419"/>
              </a:lnSpc>
              <a:buFont typeface="Arial"/>
              <a:buChar char="•"/>
            </a:pPr>
            <a:r>
              <a:rPr lang="ko-KR" altLang="en-US" sz="2000" spc="-44" dirty="0">
                <a:solidFill>
                  <a:srgbClr val="FFFFFF"/>
                </a:solidFill>
                <a:latin typeface="210 8비트 Light" panose="020B0600000101010101" charset="-127"/>
                <a:ea typeface="210 8비트 Light" panose="020B0600000101010101" charset="-127"/>
              </a:rPr>
              <a:t>비밀번호 변경은 현재 사용자의</a:t>
            </a:r>
            <a:endParaRPr lang="en-US" altLang="ko-KR" sz="2000" spc="-44" dirty="0">
              <a:solidFill>
                <a:srgbClr val="FFFFFF"/>
              </a:solidFill>
              <a:latin typeface="210 8비트 Light" panose="020B0600000101010101" charset="-127"/>
              <a:ea typeface="210 8비트 Light" panose="020B0600000101010101" charset="-127"/>
            </a:endParaRPr>
          </a:p>
          <a:p>
            <a:pPr marL="194310" lvl="1" algn="l">
              <a:lnSpc>
                <a:spcPts val="3419"/>
              </a:lnSpc>
            </a:pPr>
            <a:r>
              <a:rPr lang="ko-KR" altLang="en-US" sz="2000" spc="-44" dirty="0">
                <a:solidFill>
                  <a:srgbClr val="FFFFFF"/>
                </a:solidFill>
                <a:latin typeface="210 8비트 Light" panose="020B0600000101010101" charset="-127"/>
                <a:ea typeface="210 8비트 Light" panose="020B0600000101010101" charset="-127"/>
              </a:rPr>
              <a:t>비밀번호를 입력</a:t>
            </a:r>
            <a:r>
              <a:rPr lang="en-US" altLang="ko-KR" sz="2000" spc="-44" dirty="0">
                <a:solidFill>
                  <a:srgbClr val="FFFFFF"/>
                </a:solidFill>
                <a:latin typeface="210 8비트 Light" panose="020B0600000101010101" charset="-127"/>
                <a:ea typeface="210 8비트 Light" panose="020B0600000101010101" charset="-127"/>
              </a:rPr>
              <a:t>, </a:t>
            </a:r>
            <a:r>
              <a:rPr lang="ko-KR" altLang="en-US" sz="2000" spc="-44" dirty="0">
                <a:solidFill>
                  <a:srgbClr val="FFFFFF"/>
                </a:solidFill>
                <a:latin typeface="210 8비트 Light" panose="020B0600000101010101" charset="-127"/>
                <a:ea typeface="210 8비트 Light" panose="020B0600000101010101" charset="-127"/>
              </a:rPr>
              <a:t>변경할 비밀번호를</a:t>
            </a:r>
            <a:endParaRPr lang="en-US" altLang="ko-KR" sz="2000" spc="-44" dirty="0">
              <a:solidFill>
                <a:srgbClr val="FFFFFF"/>
              </a:solidFill>
              <a:latin typeface="210 8비트 Light" panose="020B0600000101010101" charset="-127"/>
              <a:ea typeface="210 8비트 Light" panose="020B0600000101010101" charset="-127"/>
            </a:endParaRPr>
          </a:p>
          <a:p>
            <a:pPr marL="194310" lvl="1" algn="l">
              <a:lnSpc>
                <a:spcPts val="3419"/>
              </a:lnSpc>
            </a:pPr>
            <a:r>
              <a:rPr lang="ko-KR" altLang="en-US" sz="2000" spc="-44" dirty="0">
                <a:solidFill>
                  <a:srgbClr val="FFFFFF"/>
                </a:solidFill>
                <a:latin typeface="210 8비트 Light" panose="020B0600000101010101" charset="-127"/>
                <a:ea typeface="210 8비트 Light" panose="020B0600000101010101" charset="-127"/>
              </a:rPr>
              <a:t>입력하여 변경하는 방식이다</a:t>
            </a:r>
            <a:r>
              <a:rPr lang="en-US" altLang="ko-KR" sz="2000" spc="-44" dirty="0">
                <a:solidFill>
                  <a:srgbClr val="FFFFFF"/>
                </a:solidFill>
                <a:latin typeface="210 8비트 Light" panose="020B0600000101010101" charset="-127"/>
                <a:ea typeface="210 8비트 Light" panose="020B0600000101010101" charset="-127"/>
              </a:rPr>
              <a:t>.</a:t>
            </a:r>
          </a:p>
          <a:p>
            <a:pPr marL="194310" lvl="1" algn="l">
              <a:lnSpc>
                <a:spcPts val="3419"/>
              </a:lnSpc>
            </a:pPr>
            <a:endParaRPr lang="en-US" altLang="ko-KR" sz="2000" spc="-44" dirty="0">
              <a:solidFill>
                <a:srgbClr val="FFFFFF"/>
              </a:solidFill>
              <a:latin typeface="210 8비트 Light" panose="020B0600000101010101" charset="-127"/>
              <a:ea typeface="210 8비트 Light" panose="020B0600000101010101" charset="-127"/>
            </a:endParaRPr>
          </a:p>
          <a:p>
            <a:pPr marL="194310" lvl="1" algn="l">
              <a:lnSpc>
                <a:spcPts val="3419"/>
              </a:lnSpc>
            </a:pPr>
            <a:r>
              <a:rPr lang="ko-KR" altLang="en-US" sz="2000" spc="-44" dirty="0">
                <a:solidFill>
                  <a:srgbClr val="FFFFFF"/>
                </a:solidFill>
                <a:latin typeface="210 8비트 Light" panose="020B0600000101010101" charset="-127"/>
                <a:ea typeface="210 8비트 Light" panose="020B0600000101010101" charset="-127"/>
              </a:rPr>
              <a:t>변경된 비밀번호 </a:t>
            </a:r>
            <a:r>
              <a:rPr lang="en-US" altLang="ko-KR" sz="2000" spc="-44" dirty="0">
                <a:solidFill>
                  <a:srgbClr val="FFFFFF"/>
                </a:solidFill>
                <a:latin typeface="210 8비트 Light" panose="020B0600000101010101" charset="-127"/>
                <a:ea typeface="210 8비트 Light" panose="020B0600000101010101" charset="-127"/>
              </a:rPr>
              <a:t>DB</a:t>
            </a:r>
            <a:r>
              <a:rPr lang="ko-KR" altLang="en-US" sz="2000" spc="-44" dirty="0">
                <a:solidFill>
                  <a:srgbClr val="FFFFFF"/>
                </a:solidFill>
                <a:latin typeface="210 8비트 Light" panose="020B0600000101010101" charset="-127"/>
                <a:ea typeface="210 8비트 Light" panose="020B0600000101010101" charset="-127"/>
              </a:rPr>
              <a:t>로 이동</a:t>
            </a:r>
            <a:r>
              <a:rPr lang="en-US" altLang="ko-KR" sz="2000" spc="-44" dirty="0">
                <a:solidFill>
                  <a:srgbClr val="FFFFFF"/>
                </a:solidFill>
                <a:latin typeface="210 8비트 Light" panose="020B0600000101010101" charset="-127"/>
                <a:ea typeface="210 8비트 Light" panose="020B0600000101010101" charset="-127"/>
              </a:rPr>
              <a:t>,</a:t>
            </a:r>
            <a:r>
              <a:rPr lang="ko-KR" altLang="en-US" sz="2000" spc="-44" dirty="0">
                <a:solidFill>
                  <a:srgbClr val="FFFFFF"/>
                </a:solidFill>
                <a:latin typeface="210 8비트 Light" panose="020B0600000101010101" charset="-127"/>
                <a:ea typeface="210 8비트 Light" panose="020B0600000101010101" charset="-127"/>
              </a:rPr>
              <a:t> 갱신</a:t>
            </a:r>
            <a:endParaRPr lang="en-US" altLang="ko-KR" sz="2000" spc="-44" dirty="0">
              <a:solidFill>
                <a:srgbClr val="FFFFFF"/>
              </a:solidFill>
              <a:latin typeface="210 8비트 Light" panose="020B0600000101010101" charset="-127"/>
              <a:ea typeface="210 8비트 Light" panose="020B0600000101010101" charset="-127"/>
            </a:endParaRPr>
          </a:p>
        </p:txBody>
      </p:sp>
      <p:pic>
        <p:nvPicPr>
          <p:cNvPr id="10" name="그림 9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F5F13E93-B3E1-7947-8189-51857BE433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0784" y="766482"/>
            <a:ext cx="5651615" cy="48006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4870809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2A8BA065-7687-E367-AEC5-EBAD798218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F8C4BF2A-3120-F0BB-FCC6-2885B27A5E3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38EAB04-E523-B6BD-BC87-0B9CBF66A2C8}"/>
              </a:ext>
            </a:extLst>
          </p:cNvPr>
          <p:cNvSpPr/>
          <p:nvPr/>
        </p:nvSpPr>
        <p:spPr>
          <a:xfrm>
            <a:off x="0" y="-1"/>
            <a:ext cx="5163671" cy="685800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2">
            <a:extLst>
              <a:ext uri="{FF2B5EF4-FFF2-40B4-BE49-F238E27FC236}">
                <a16:creationId xmlns:a16="http://schemas.microsoft.com/office/drawing/2014/main" id="{CEEBAD27-AAB2-7881-3051-9C902C3225A0}"/>
              </a:ext>
            </a:extLst>
          </p:cNvPr>
          <p:cNvSpPr txBox="1"/>
          <p:nvPr/>
        </p:nvSpPr>
        <p:spPr>
          <a:xfrm>
            <a:off x="609600" y="151953"/>
            <a:ext cx="3582296" cy="10132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900"/>
              </a:lnSpc>
            </a:pPr>
            <a:r>
              <a:rPr lang="en-US" sz="2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DLaM Display" panose="020F0502020204030204" pitchFamily="2" charset="0"/>
              </a:rPr>
              <a:t>5.3.2 </a:t>
            </a:r>
            <a:r>
              <a:rPr lang="ko-KR" altLang="en-US" sz="2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DLaM Display" panose="020F0502020204030204" pitchFamily="2" charset="0"/>
              </a:rPr>
              <a:t>학사정보 서비스</a:t>
            </a:r>
            <a:endParaRPr lang="en-US" sz="28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DLaM Display" panose="020F0502020204030204" pitchFamily="2" charset="0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2F65DF81-0E44-3B15-5286-E4D3D599332D}"/>
              </a:ext>
            </a:extLst>
          </p:cNvPr>
          <p:cNvCxnSpPr>
            <a:cxnSpLocks/>
          </p:cNvCxnSpPr>
          <p:nvPr/>
        </p:nvCxnSpPr>
        <p:spPr>
          <a:xfrm>
            <a:off x="609601" y="1321487"/>
            <a:ext cx="32631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DC5F1DA-3314-CD11-567F-B313F1401F5E}"/>
              </a:ext>
            </a:extLst>
          </p:cNvPr>
          <p:cNvSpPr txBox="1"/>
          <p:nvPr/>
        </p:nvSpPr>
        <p:spPr>
          <a:xfrm>
            <a:off x="328557" y="1546179"/>
            <a:ext cx="5448300" cy="34228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88620" lvl="1" indent="-194310" algn="l">
              <a:lnSpc>
                <a:spcPts val="3419"/>
              </a:lnSpc>
              <a:buFont typeface="Arial"/>
              <a:buChar char="•"/>
            </a:pPr>
            <a:r>
              <a:rPr lang="ko-KR" altLang="en-US" sz="2000" spc="-44" dirty="0">
                <a:solidFill>
                  <a:srgbClr val="FFFFFF"/>
                </a:solidFill>
                <a:latin typeface="210 8비트 Light" panose="020B0600000101010101" charset="-127"/>
                <a:ea typeface="210 8비트 Light" panose="020B0600000101010101" charset="-127"/>
              </a:rPr>
              <a:t>학사 정보 서비스에는 </a:t>
            </a:r>
            <a:r>
              <a:rPr lang="ko-KR" altLang="en-US" sz="2000" spc="-44" dirty="0" err="1">
                <a:solidFill>
                  <a:srgbClr val="FFFFFF"/>
                </a:solidFill>
                <a:latin typeface="210 8비트 Light" panose="020B0600000101010101" charset="-127"/>
                <a:ea typeface="210 8비트 Light" panose="020B0600000101010101" charset="-127"/>
              </a:rPr>
              <a:t>휴복학</a:t>
            </a:r>
            <a:r>
              <a:rPr lang="ko-KR" altLang="en-US" sz="2000" spc="-44" dirty="0">
                <a:solidFill>
                  <a:srgbClr val="FFFFFF"/>
                </a:solidFill>
                <a:latin typeface="210 8비트 Light" panose="020B0600000101010101" charset="-127"/>
                <a:ea typeface="210 8비트 Light" panose="020B0600000101010101" charset="-127"/>
              </a:rPr>
              <a:t> 신청</a:t>
            </a:r>
            <a:endParaRPr lang="en-US" altLang="ko-KR" sz="2000" spc="-44" dirty="0">
              <a:solidFill>
                <a:srgbClr val="FFFFFF"/>
              </a:solidFill>
              <a:latin typeface="210 8비트 Light" panose="020B0600000101010101" charset="-127"/>
              <a:ea typeface="210 8비트 Light" panose="020B0600000101010101" charset="-127"/>
            </a:endParaRPr>
          </a:p>
          <a:p>
            <a:pPr marL="194310" lvl="1" algn="l">
              <a:lnSpc>
                <a:spcPts val="3419"/>
              </a:lnSpc>
            </a:pPr>
            <a:r>
              <a:rPr lang="ko-KR" altLang="en-US" sz="2000" spc="-44" dirty="0">
                <a:solidFill>
                  <a:srgbClr val="FFFFFF"/>
                </a:solidFill>
                <a:latin typeface="210 8비트 Light" panose="020B0600000101010101" charset="-127"/>
                <a:ea typeface="210 8비트 Light" panose="020B0600000101010101" charset="-127"/>
              </a:rPr>
              <a:t>기능이 있다</a:t>
            </a:r>
            <a:r>
              <a:rPr lang="en-US" altLang="ko-KR" sz="2000" spc="-44" dirty="0">
                <a:solidFill>
                  <a:srgbClr val="FFFFFF"/>
                </a:solidFill>
                <a:latin typeface="210 8비트 Light" panose="020B0600000101010101" charset="-127"/>
                <a:ea typeface="210 8비트 Light" panose="020B0600000101010101" charset="-127"/>
              </a:rPr>
              <a:t>.</a:t>
            </a:r>
          </a:p>
          <a:p>
            <a:pPr marL="194310" lvl="1" algn="l">
              <a:lnSpc>
                <a:spcPts val="3419"/>
              </a:lnSpc>
            </a:pPr>
            <a:endParaRPr lang="en-US" altLang="ko-KR" sz="2000" spc="-44" dirty="0">
              <a:solidFill>
                <a:srgbClr val="FFFFFF"/>
              </a:solidFill>
              <a:latin typeface="210 8비트 Light" panose="020B0600000101010101" charset="-127"/>
              <a:ea typeface="210 8비트 Light" panose="020B0600000101010101" charset="-127"/>
            </a:endParaRPr>
          </a:p>
          <a:p>
            <a:pPr marL="194310" lvl="1" algn="l">
              <a:lnSpc>
                <a:spcPts val="3419"/>
              </a:lnSpc>
            </a:pPr>
            <a:r>
              <a:rPr lang="ko-KR" altLang="en-US" sz="2000" spc="-44" dirty="0">
                <a:solidFill>
                  <a:srgbClr val="FFFFFF"/>
                </a:solidFill>
                <a:latin typeface="210 8비트 Light" panose="020B0600000101010101" charset="-127"/>
                <a:ea typeface="210 8비트 Light" panose="020B0600000101010101" charset="-127"/>
              </a:rPr>
              <a:t>세부 기능으로는 휴학신청</a:t>
            </a:r>
            <a:r>
              <a:rPr lang="en-US" altLang="ko-KR" sz="2000" spc="-44" dirty="0">
                <a:solidFill>
                  <a:srgbClr val="FFFFFF"/>
                </a:solidFill>
                <a:latin typeface="210 8비트 Light" panose="020B0600000101010101" charset="-127"/>
                <a:ea typeface="210 8비트 Light" panose="020B0600000101010101" charset="-127"/>
              </a:rPr>
              <a:t>, </a:t>
            </a:r>
          </a:p>
          <a:p>
            <a:pPr marL="194310" lvl="1" algn="l">
              <a:lnSpc>
                <a:spcPts val="3419"/>
              </a:lnSpc>
            </a:pPr>
            <a:r>
              <a:rPr lang="ko-KR" altLang="en-US" sz="2000" spc="-44" dirty="0">
                <a:solidFill>
                  <a:srgbClr val="FFFFFF"/>
                </a:solidFill>
                <a:latin typeface="210 8비트 Light" panose="020B0600000101010101" charset="-127"/>
                <a:ea typeface="210 8비트 Light" panose="020B0600000101010101" charset="-127"/>
              </a:rPr>
              <a:t>휴학신청을 조회하는 기능으로</a:t>
            </a:r>
            <a:endParaRPr lang="en-US" altLang="ko-KR" sz="2000" spc="-44" dirty="0">
              <a:solidFill>
                <a:srgbClr val="FFFFFF"/>
              </a:solidFill>
              <a:latin typeface="210 8비트 Light" panose="020B0600000101010101" charset="-127"/>
              <a:ea typeface="210 8비트 Light" panose="020B0600000101010101" charset="-127"/>
            </a:endParaRPr>
          </a:p>
          <a:p>
            <a:pPr marL="194310" lvl="1" algn="l">
              <a:lnSpc>
                <a:spcPts val="3419"/>
              </a:lnSpc>
            </a:pPr>
            <a:r>
              <a:rPr lang="ko-KR" altLang="en-US" sz="2000" spc="-44" dirty="0">
                <a:solidFill>
                  <a:srgbClr val="FFFFFF"/>
                </a:solidFill>
                <a:latin typeface="210 8비트 Light" panose="020B0600000101010101" charset="-127"/>
                <a:ea typeface="210 8비트 Light" panose="020B0600000101010101" charset="-127"/>
              </a:rPr>
              <a:t>구분을 지어 놓았다</a:t>
            </a:r>
            <a:r>
              <a:rPr lang="en-US" altLang="ko-KR" sz="2000" spc="-44" dirty="0">
                <a:solidFill>
                  <a:srgbClr val="FFFFFF"/>
                </a:solidFill>
                <a:latin typeface="210 8비트 Light" panose="020B0600000101010101" charset="-127"/>
                <a:ea typeface="210 8비트 Light" panose="020B0600000101010101" charset="-127"/>
              </a:rPr>
              <a:t>.</a:t>
            </a:r>
          </a:p>
          <a:p>
            <a:pPr marL="194310" lvl="1" algn="l">
              <a:lnSpc>
                <a:spcPts val="3419"/>
              </a:lnSpc>
            </a:pPr>
            <a:endParaRPr lang="en-US" altLang="ko-KR" sz="2000" spc="-44" dirty="0">
              <a:solidFill>
                <a:srgbClr val="FFFFFF"/>
              </a:solidFill>
              <a:latin typeface="210 8비트 Light" panose="020B0600000101010101" charset="-127"/>
              <a:ea typeface="210 8비트 Light" panose="020B0600000101010101" charset="-127"/>
            </a:endParaRPr>
          </a:p>
          <a:p>
            <a:pPr marL="194310" lvl="1" algn="l">
              <a:lnSpc>
                <a:spcPts val="3419"/>
              </a:lnSpc>
            </a:pPr>
            <a:endParaRPr lang="en-US" altLang="ko-KR" sz="2000" spc="-44" dirty="0">
              <a:solidFill>
                <a:srgbClr val="FFFFFF"/>
              </a:solidFill>
              <a:latin typeface="210 8비트 Light" panose="020B0600000101010101" charset="-127"/>
              <a:ea typeface="210 8비트 Light" panose="020B0600000101010101" charset="-127"/>
            </a:endParaRPr>
          </a:p>
        </p:txBody>
      </p:sp>
      <p:pic>
        <p:nvPicPr>
          <p:cNvPr id="10" name="그림 9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9AE81473-54D0-1AAA-48E9-CFBB686AB3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874058"/>
            <a:ext cx="4995006" cy="510988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7835271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43DE1B32-14A6-7B78-2184-2FAC522976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B2C6621-AB3D-C59B-CF06-C11A1CA4C3B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CFE0214-D8CE-1C72-1AB2-87F09C7F951B}"/>
              </a:ext>
            </a:extLst>
          </p:cNvPr>
          <p:cNvSpPr/>
          <p:nvPr/>
        </p:nvSpPr>
        <p:spPr>
          <a:xfrm>
            <a:off x="0" y="-1"/>
            <a:ext cx="5163671" cy="685800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2">
            <a:extLst>
              <a:ext uri="{FF2B5EF4-FFF2-40B4-BE49-F238E27FC236}">
                <a16:creationId xmlns:a16="http://schemas.microsoft.com/office/drawing/2014/main" id="{C4B6BE0B-4F7A-5F2C-AEAC-98334E985EC0}"/>
              </a:ext>
            </a:extLst>
          </p:cNvPr>
          <p:cNvSpPr txBox="1"/>
          <p:nvPr/>
        </p:nvSpPr>
        <p:spPr>
          <a:xfrm>
            <a:off x="609600" y="151953"/>
            <a:ext cx="3582296" cy="10132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900"/>
              </a:lnSpc>
            </a:pPr>
            <a:r>
              <a:rPr lang="en-US" sz="2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DLaM Display" panose="020F0502020204030204" pitchFamily="2" charset="0"/>
              </a:rPr>
              <a:t>5.3.3 </a:t>
            </a:r>
            <a:r>
              <a:rPr lang="ko-KR" altLang="en-US" sz="2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DLaM Display" panose="020F0502020204030204" pitchFamily="2" charset="0"/>
              </a:rPr>
              <a:t>성적 확인</a:t>
            </a:r>
            <a:endParaRPr lang="en-US" sz="28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DLaM Display" panose="020F0502020204030204" pitchFamily="2" charset="0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14CC8443-F7FA-CA5C-F28D-894B53F084A7}"/>
              </a:ext>
            </a:extLst>
          </p:cNvPr>
          <p:cNvCxnSpPr>
            <a:cxnSpLocks/>
          </p:cNvCxnSpPr>
          <p:nvPr/>
        </p:nvCxnSpPr>
        <p:spPr>
          <a:xfrm>
            <a:off x="609601" y="1321487"/>
            <a:ext cx="260424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D1B1F6C-F1AC-3658-3135-B361B4811743}"/>
              </a:ext>
            </a:extLst>
          </p:cNvPr>
          <p:cNvSpPr txBox="1"/>
          <p:nvPr/>
        </p:nvSpPr>
        <p:spPr>
          <a:xfrm>
            <a:off x="328557" y="1546179"/>
            <a:ext cx="5448300" cy="29868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88620" lvl="1" indent="-194310" algn="l">
              <a:lnSpc>
                <a:spcPts val="3419"/>
              </a:lnSpc>
              <a:buFont typeface="Arial"/>
              <a:buChar char="•"/>
            </a:pPr>
            <a:r>
              <a:rPr lang="ko-KR" altLang="en-US" sz="2000" spc="-44" dirty="0">
                <a:solidFill>
                  <a:srgbClr val="FFFFFF"/>
                </a:solidFill>
                <a:latin typeface="210 8비트 Light" panose="020B0600000101010101" charset="-127"/>
                <a:ea typeface="210 8비트 Light" panose="020B0600000101010101" charset="-127"/>
              </a:rPr>
              <a:t>성적확인 기능에는</a:t>
            </a:r>
            <a:endParaRPr lang="en-US" altLang="ko-KR" sz="2000" spc="-44" dirty="0">
              <a:solidFill>
                <a:srgbClr val="FFFFFF"/>
              </a:solidFill>
              <a:latin typeface="210 8비트 Light" panose="020B0600000101010101" charset="-127"/>
              <a:ea typeface="210 8비트 Light" panose="020B0600000101010101" charset="-127"/>
            </a:endParaRPr>
          </a:p>
          <a:p>
            <a:pPr marL="388620" lvl="1" indent="-194310" algn="l">
              <a:lnSpc>
                <a:spcPts val="3419"/>
              </a:lnSpc>
              <a:buFont typeface="Arial"/>
              <a:buChar char="•"/>
            </a:pPr>
            <a:endParaRPr lang="en-US" altLang="ko-KR" sz="2000" spc="-44" dirty="0">
              <a:solidFill>
                <a:srgbClr val="FFFFFF"/>
              </a:solidFill>
              <a:latin typeface="210 8비트 Light" panose="020B0600000101010101" charset="-127"/>
              <a:ea typeface="210 8비트 Light" panose="020B0600000101010101" charset="-127"/>
            </a:endParaRPr>
          </a:p>
          <a:p>
            <a:pPr marL="194310" lvl="1" algn="l">
              <a:lnSpc>
                <a:spcPts val="3419"/>
              </a:lnSpc>
            </a:pPr>
            <a:r>
              <a:rPr lang="en-US" altLang="ko-KR" sz="2000" b="1" spc="-44" dirty="0">
                <a:solidFill>
                  <a:srgbClr val="FFFFFF"/>
                </a:solidFill>
                <a:latin typeface="210 8비트 Light" panose="020B0600000101010101" charset="-127"/>
                <a:ea typeface="210 8비트 Light" panose="020B0600000101010101" charset="-127"/>
              </a:rPr>
              <a:t>1.</a:t>
            </a:r>
            <a:r>
              <a:rPr lang="ko-KR" altLang="en-US" sz="2000" b="1" spc="-44" dirty="0">
                <a:solidFill>
                  <a:srgbClr val="FFFFFF"/>
                </a:solidFill>
                <a:latin typeface="210 8비트 Light" panose="020B0600000101010101" charset="-127"/>
                <a:ea typeface="210 8비트 Light" panose="020B0600000101010101" charset="-127"/>
              </a:rPr>
              <a:t>전체성적 조회</a:t>
            </a:r>
            <a:endParaRPr lang="en-US" altLang="ko-KR" sz="2000" b="1" spc="-44" dirty="0">
              <a:solidFill>
                <a:srgbClr val="FFFFFF"/>
              </a:solidFill>
              <a:latin typeface="210 8비트 Light" panose="020B0600000101010101" charset="-127"/>
              <a:ea typeface="210 8비트 Light" panose="020B0600000101010101" charset="-127"/>
            </a:endParaRPr>
          </a:p>
          <a:p>
            <a:pPr marL="194310" lvl="1" algn="l">
              <a:lnSpc>
                <a:spcPts val="3419"/>
              </a:lnSpc>
            </a:pPr>
            <a:r>
              <a:rPr lang="en-US" altLang="ko-KR" sz="2000" b="1" spc="-44" dirty="0">
                <a:solidFill>
                  <a:srgbClr val="FFFFFF"/>
                </a:solidFill>
                <a:latin typeface="210 8비트 Light" panose="020B0600000101010101" charset="-127"/>
                <a:ea typeface="210 8비트 Light" panose="020B0600000101010101" charset="-127"/>
              </a:rPr>
              <a:t>2. </a:t>
            </a:r>
            <a:r>
              <a:rPr lang="ko-KR" altLang="en-US" sz="2000" b="1" spc="-44" dirty="0">
                <a:solidFill>
                  <a:srgbClr val="FFFFFF"/>
                </a:solidFill>
                <a:latin typeface="210 8비트 Light" panose="020B0600000101010101" charset="-127"/>
                <a:ea typeface="210 8비트 Light" panose="020B0600000101010101" charset="-127"/>
              </a:rPr>
              <a:t>학부</a:t>
            </a:r>
            <a:r>
              <a:rPr lang="en-US" altLang="ko-KR" sz="2000" b="1" spc="-44" dirty="0">
                <a:solidFill>
                  <a:srgbClr val="FFFFFF"/>
                </a:solidFill>
                <a:latin typeface="210 8비트 Light" panose="020B0600000101010101" charset="-127"/>
                <a:ea typeface="210 8비트 Light" panose="020B0600000101010101" charset="-127"/>
              </a:rPr>
              <a:t>(</a:t>
            </a:r>
            <a:r>
              <a:rPr lang="ko-KR" altLang="en-US" sz="2000" b="1" spc="-44" dirty="0">
                <a:solidFill>
                  <a:srgbClr val="FFFFFF"/>
                </a:solidFill>
                <a:latin typeface="210 8비트 Light" panose="020B0600000101010101" charset="-127"/>
                <a:ea typeface="210 8비트 Light" panose="020B0600000101010101" charset="-127"/>
              </a:rPr>
              <a:t>과</a:t>
            </a:r>
            <a:r>
              <a:rPr lang="en-US" altLang="ko-KR" sz="2000" b="1" spc="-44" dirty="0">
                <a:solidFill>
                  <a:srgbClr val="FFFFFF"/>
                </a:solidFill>
                <a:latin typeface="210 8비트 Light" panose="020B0600000101010101" charset="-127"/>
                <a:ea typeface="210 8비트 Light" panose="020B0600000101010101" charset="-127"/>
              </a:rPr>
              <a:t>) </a:t>
            </a:r>
            <a:r>
              <a:rPr lang="ko-KR" altLang="en-US" sz="2000" b="1" spc="-44" dirty="0">
                <a:solidFill>
                  <a:srgbClr val="FFFFFF"/>
                </a:solidFill>
                <a:latin typeface="210 8비트 Light" panose="020B0600000101010101" charset="-127"/>
                <a:ea typeface="210 8비트 Light" panose="020B0600000101010101" charset="-127"/>
              </a:rPr>
              <a:t>석차조회</a:t>
            </a:r>
            <a:endParaRPr lang="en-US" altLang="ko-KR" sz="2000" b="1" spc="-44" dirty="0">
              <a:solidFill>
                <a:srgbClr val="FFFFFF"/>
              </a:solidFill>
              <a:latin typeface="210 8비트 Light" panose="020B0600000101010101" charset="-127"/>
              <a:ea typeface="210 8비트 Light" panose="020B0600000101010101" charset="-127"/>
            </a:endParaRPr>
          </a:p>
          <a:p>
            <a:pPr marL="194310" lvl="1" algn="l">
              <a:lnSpc>
                <a:spcPts val="3419"/>
              </a:lnSpc>
            </a:pPr>
            <a:r>
              <a:rPr lang="en-US" altLang="ko-KR" sz="2000" b="1" spc="-44" dirty="0">
                <a:solidFill>
                  <a:srgbClr val="FFFFFF"/>
                </a:solidFill>
                <a:latin typeface="210 8비트 Light" panose="020B0600000101010101" charset="-127"/>
                <a:ea typeface="210 8비트 Light" panose="020B0600000101010101" charset="-127"/>
              </a:rPr>
              <a:t>3. </a:t>
            </a:r>
            <a:r>
              <a:rPr lang="ko-KR" altLang="en-US" sz="2000" b="1" spc="-44" dirty="0">
                <a:solidFill>
                  <a:srgbClr val="FFFFFF"/>
                </a:solidFill>
                <a:latin typeface="210 8비트 Light" panose="020B0600000101010101" charset="-127"/>
                <a:ea typeface="210 8비트 Light" panose="020B0600000101010101" charset="-127"/>
              </a:rPr>
              <a:t>과목별 이수학점 조회</a:t>
            </a:r>
            <a:endParaRPr lang="en-US" altLang="ko-KR" sz="2000" b="1" spc="-44" dirty="0">
              <a:solidFill>
                <a:srgbClr val="FFFFFF"/>
              </a:solidFill>
              <a:latin typeface="210 8비트 Light" panose="020B0600000101010101" charset="-127"/>
              <a:ea typeface="210 8비트 Light" panose="020B0600000101010101" charset="-127"/>
            </a:endParaRPr>
          </a:p>
          <a:p>
            <a:pPr marL="194310" lvl="1" algn="l">
              <a:lnSpc>
                <a:spcPts val="3419"/>
              </a:lnSpc>
            </a:pPr>
            <a:endParaRPr lang="en-US" altLang="ko-KR" sz="2000" spc="-44" dirty="0">
              <a:solidFill>
                <a:srgbClr val="FFFFFF"/>
              </a:solidFill>
              <a:latin typeface="210 8비트 Light" panose="020B0600000101010101" charset="-127"/>
              <a:ea typeface="210 8비트 Light" panose="020B0600000101010101" charset="-127"/>
            </a:endParaRPr>
          </a:p>
          <a:p>
            <a:pPr marL="194310" lvl="1" algn="l">
              <a:lnSpc>
                <a:spcPts val="3419"/>
              </a:lnSpc>
            </a:pPr>
            <a:r>
              <a:rPr lang="ko-KR" altLang="en-US" sz="2000" spc="-44" dirty="0">
                <a:solidFill>
                  <a:srgbClr val="FFFFFF"/>
                </a:solidFill>
                <a:latin typeface="210 8비트 Light" panose="020B0600000101010101" charset="-127"/>
                <a:ea typeface="210 8비트 Light" panose="020B0600000101010101" charset="-127"/>
              </a:rPr>
              <a:t>로 </a:t>
            </a:r>
            <a:r>
              <a:rPr lang="en-US" altLang="ko-KR" sz="2000" spc="-44" dirty="0">
                <a:solidFill>
                  <a:srgbClr val="FFFFFF"/>
                </a:solidFill>
                <a:latin typeface="210 8비트 Light" panose="020B0600000101010101" charset="-127"/>
                <a:ea typeface="210 8비트 Light" panose="020B0600000101010101" charset="-127"/>
              </a:rPr>
              <a:t>3</a:t>
            </a:r>
            <a:r>
              <a:rPr lang="ko-KR" altLang="en-US" sz="2000" spc="-44" dirty="0">
                <a:solidFill>
                  <a:srgbClr val="FFFFFF"/>
                </a:solidFill>
                <a:latin typeface="210 8비트 Light" panose="020B0600000101010101" charset="-127"/>
                <a:ea typeface="210 8비트 Light" panose="020B0600000101010101" charset="-127"/>
              </a:rPr>
              <a:t>가지 기능으로 </a:t>
            </a:r>
            <a:r>
              <a:rPr lang="ko-KR" altLang="en-US" sz="2000" spc="-44" dirty="0" err="1">
                <a:solidFill>
                  <a:srgbClr val="FFFFFF"/>
                </a:solidFill>
                <a:latin typeface="210 8비트 Light" panose="020B0600000101010101" charset="-127"/>
                <a:ea typeface="210 8비트 Light" panose="020B0600000101010101" charset="-127"/>
              </a:rPr>
              <a:t>구분지어</a:t>
            </a:r>
            <a:r>
              <a:rPr lang="ko-KR" altLang="en-US" sz="2000" spc="-44" dirty="0">
                <a:solidFill>
                  <a:srgbClr val="FFFFFF"/>
                </a:solidFill>
                <a:latin typeface="210 8비트 Light" panose="020B0600000101010101" charset="-127"/>
                <a:ea typeface="210 8비트 Light" panose="020B0600000101010101" charset="-127"/>
              </a:rPr>
              <a:t> 놓았다</a:t>
            </a:r>
            <a:r>
              <a:rPr lang="en-US" altLang="ko-KR" sz="2000" spc="-44" dirty="0">
                <a:solidFill>
                  <a:srgbClr val="FFFFFF"/>
                </a:solidFill>
                <a:latin typeface="210 8비트 Light" panose="020B0600000101010101" charset="-127"/>
                <a:ea typeface="210 8비트 Light" panose="020B0600000101010101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997874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E66B9470-006D-6512-289F-AC8EBBE76F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ACFC58DF-C261-097A-877E-EB8FDB3B154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AADDAA5-C38D-82F9-DE8B-AC131C46C1EF}"/>
              </a:ext>
            </a:extLst>
          </p:cNvPr>
          <p:cNvSpPr/>
          <p:nvPr/>
        </p:nvSpPr>
        <p:spPr>
          <a:xfrm>
            <a:off x="0" y="-1"/>
            <a:ext cx="5163671" cy="685800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C3BF9A14-3469-245D-2B60-594CEED245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9835" y="381000"/>
            <a:ext cx="5988424" cy="2994212"/>
          </a:xfrm>
          <a:prstGeom prst="rect">
            <a:avLst/>
          </a:prstGeom>
        </p:spPr>
      </p:pic>
      <p:pic>
        <p:nvPicPr>
          <p:cNvPr id="9" name="그림 8" descr="텍스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6BC2F7F7-872F-7C98-AA77-004E1CBCB7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9835" y="3590365"/>
            <a:ext cx="5988424" cy="2994212"/>
          </a:xfrm>
          <a:prstGeom prst="rect">
            <a:avLst/>
          </a:prstGeom>
        </p:spPr>
      </p:pic>
      <p:sp>
        <p:nvSpPr>
          <p:cNvPr id="10" name="TextBox 2">
            <a:extLst>
              <a:ext uri="{FF2B5EF4-FFF2-40B4-BE49-F238E27FC236}">
                <a16:creationId xmlns:a16="http://schemas.microsoft.com/office/drawing/2014/main" id="{1815BA80-9A53-2BCB-1E9F-97018C3B793C}"/>
              </a:ext>
            </a:extLst>
          </p:cNvPr>
          <p:cNvSpPr txBox="1"/>
          <p:nvPr/>
        </p:nvSpPr>
        <p:spPr>
          <a:xfrm>
            <a:off x="609600" y="151953"/>
            <a:ext cx="3582296" cy="10132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900"/>
              </a:lnSpc>
            </a:pPr>
            <a:r>
              <a:rPr lang="en-US" sz="2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DLaM Display" panose="020F0502020204030204" pitchFamily="2" charset="0"/>
              </a:rPr>
              <a:t>5.3.3 </a:t>
            </a:r>
            <a:r>
              <a:rPr lang="ko-KR" altLang="en-US" sz="2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DLaM Display" panose="020F0502020204030204" pitchFamily="2" charset="0"/>
              </a:rPr>
              <a:t>성적 확인</a:t>
            </a:r>
            <a:endParaRPr lang="en-US" sz="28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DLaM Display" panose="020F0502020204030204" pitchFamily="2" charset="0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8B0D9AC-5B00-562B-3654-84FB009592B8}"/>
              </a:ext>
            </a:extLst>
          </p:cNvPr>
          <p:cNvCxnSpPr>
            <a:cxnSpLocks/>
          </p:cNvCxnSpPr>
          <p:nvPr/>
        </p:nvCxnSpPr>
        <p:spPr>
          <a:xfrm>
            <a:off x="609601" y="1321487"/>
            <a:ext cx="260424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34B8633-2CB0-D53E-E15C-3023B42BE7D3}"/>
              </a:ext>
            </a:extLst>
          </p:cNvPr>
          <p:cNvSpPr txBox="1"/>
          <p:nvPr/>
        </p:nvSpPr>
        <p:spPr>
          <a:xfrm>
            <a:off x="328557" y="1546179"/>
            <a:ext cx="5448300" cy="16787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88620" lvl="1" indent="-194310" algn="l">
              <a:lnSpc>
                <a:spcPts val="3419"/>
              </a:lnSpc>
              <a:buFont typeface="Arial"/>
              <a:buChar char="•"/>
            </a:pPr>
            <a:r>
              <a:rPr lang="ko-KR" altLang="en-US" sz="2000" spc="-44" dirty="0">
                <a:solidFill>
                  <a:srgbClr val="FFFFFF"/>
                </a:solidFill>
                <a:latin typeface="210 8비트 Light" panose="020B0600000101010101" charset="-127"/>
                <a:ea typeface="210 8비트 Light" panose="020B0600000101010101" charset="-127"/>
              </a:rPr>
              <a:t>성적에 대한 정보를 보여주고</a:t>
            </a:r>
            <a:endParaRPr lang="en-US" altLang="ko-KR" sz="2000" spc="-44" dirty="0">
              <a:solidFill>
                <a:srgbClr val="FFFFFF"/>
              </a:solidFill>
              <a:latin typeface="210 8비트 Light" panose="020B0600000101010101" charset="-127"/>
              <a:ea typeface="210 8비트 Light" panose="020B0600000101010101" charset="-127"/>
            </a:endParaRPr>
          </a:p>
          <a:p>
            <a:pPr marL="194310" lvl="1" algn="l">
              <a:lnSpc>
                <a:spcPts val="3419"/>
              </a:lnSpc>
            </a:pPr>
            <a:r>
              <a:rPr lang="ko-KR" altLang="en-US" sz="2000" spc="-44" dirty="0">
                <a:solidFill>
                  <a:srgbClr val="FFFFFF"/>
                </a:solidFill>
                <a:latin typeface="210 8비트 Light" panose="020B0600000101010101" charset="-127"/>
                <a:ea typeface="210 8비트 Light" panose="020B0600000101010101" charset="-127"/>
              </a:rPr>
              <a:t>학년별로 자신의 성적을 출력해주고</a:t>
            </a:r>
            <a:endParaRPr lang="en-US" altLang="ko-KR" sz="2000" spc="-44" dirty="0">
              <a:solidFill>
                <a:srgbClr val="FFFFFF"/>
              </a:solidFill>
              <a:latin typeface="210 8비트 Light" panose="020B0600000101010101" charset="-127"/>
              <a:ea typeface="210 8비트 Light" panose="020B0600000101010101" charset="-127"/>
            </a:endParaRPr>
          </a:p>
          <a:p>
            <a:pPr marL="194310" lvl="1" algn="l">
              <a:lnSpc>
                <a:spcPts val="3419"/>
              </a:lnSpc>
            </a:pPr>
            <a:r>
              <a:rPr lang="ko-KR" altLang="en-US" sz="2000" spc="-44" dirty="0">
                <a:solidFill>
                  <a:srgbClr val="FFFFFF"/>
                </a:solidFill>
                <a:latin typeface="210 8비트 Light" panose="020B0600000101010101" charset="-127"/>
                <a:ea typeface="210 8비트 Light" panose="020B0600000101010101" charset="-127"/>
              </a:rPr>
              <a:t>추가적으로 자신의 학부</a:t>
            </a:r>
            <a:r>
              <a:rPr lang="en-US" altLang="ko-KR" sz="2000" spc="-44" dirty="0">
                <a:solidFill>
                  <a:srgbClr val="FFFFFF"/>
                </a:solidFill>
                <a:latin typeface="210 8비트 Light" panose="020B0600000101010101" charset="-127"/>
                <a:ea typeface="210 8비트 Light" panose="020B0600000101010101" charset="-127"/>
              </a:rPr>
              <a:t>(</a:t>
            </a:r>
            <a:r>
              <a:rPr lang="ko-KR" altLang="en-US" sz="2000" spc="-44" dirty="0">
                <a:solidFill>
                  <a:srgbClr val="FFFFFF"/>
                </a:solidFill>
                <a:latin typeface="210 8비트 Light" panose="020B0600000101010101" charset="-127"/>
                <a:ea typeface="210 8비트 Light" panose="020B0600000101010101" charset="-127"/>
              </a:rPr>
              <a:t>과</a:t>
            </a:r>
            <a:r>
              <a:rPr lang="en-US" altLang="ko-KR" sz="2000" spc="-44" dirty="0">
                <a:solidFill>
                  <a:srgbClr val="FFFFFF"/>
                </a:solidFill>
                <a:latin typeface="210 8비트 Light" panose="020B0600000101010101" charset="-127"/>
                <a:ea typeface="210 8비트 Light" panose="020B0600000101010101" charset="-127"/>
              </a:rPr>
              <a:t>) </a:t>
            </a:r>
            <a:r>
              <a:rPr lang="ko-KR" altLang="en-US" sz="2000" spc="-44" dirty="0">
                <a:solidFill>
                  <a:srgbClr val="FFFFFF"/>
                </a:solidFill>
                <a:latin typeface="210 8비트 Light" panose="020B0600000101010101" charset="-127"/>
                <a:ea typeface="210 8비트 Light" panose="020B0600000101010101" charset="-127"/>
              </a:rPr>
              <a:t>석차 를</a:t>
            </a:r>
            <a:endParaRPr lang="en-US" altLang="ko-KR" sz="2000" spc="-44" dirty="0">
              <a:solidFill>
                <a:srgbClr val="FFFFFF"/>
              </a:solidFill>
              <a:latin typeface="210 8비트 Light" panose="020B0600000101010101" charset="-127"/>
              <a:ea typeface="210 8비트 Light" panose="020B0600000101010101" charset="-127"/>
            </a:endParaRPr>
          </a:p>
          <a:p>
            <a:pPr marL="194310" lvl="1" algn="l">
              <a:lnSpc>
                <a:spcPts val="3419"/>
              </a:lnSpc>
            </a:pPr>
            <a:r>
              <a:rPr lang="ko-KR" altLang="en-US" sz="2000" spc="-44" dirty="0">
                <a:solidFill>
                  <a:srgbClr val="FFFFFF"/>
                </a:solidFill>
                <a:latin typeface="210 8비트 Light" panose="020B0600000101010101" charset="-127"/>
                <a:ea typeface="210 8비트 Light" panose="020B0600000101010101" charset="-127"/>
              </a:rPr>
              <a:t>출력을 해준다</a:t>
            </a:r>
            <a:r>
              <a:rPr lang="en-US" altLang="ko-KR" sz="2000" spc="-44" dirty="0">
                <a:solidFill>
                  <a:srgbClr val="FFFFFF"/>
                </a:solidFill>
                <a:latin typeface="210 8비트 Light" panose="020B0600000101010101" charset="-127"/>
                <a:ea typeface="210 8비트 Light" panose="020B0600000101010101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31874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24733B10-EDF9-47AE-48C7-754A84C72B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0DF81C45-3EE7-517B-5795-E79107DD80A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3FA19CE-3543-BCE0-E5F8-234F0341EF2C}"/>
              </a:ext>
            </a:extLst>
          </p:cNvPr>
          <p:cNvSpPr/>
          <p:nvPr/>
        </p:nvSpPr>
        <p:spPr>
          <a:xfrm>
            <a:off x="0" y="-1"/>
            <a:ext cx="5163671" cy="685800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 descr="텍스트, 번호, 스크린샷, 달력이(가) 표시된 사진&#10;&#10;자동 생성된 설명">
            <a:extLst>
              <a:ext uri="{FF2B5EF4-FFF2-40B4-BE49-F238E27FC236}">
                <a16:creationId xmlns:a16="http://schemas.microsoft.com/office/drawing/2014/main" id="{7B597CFE-794B-3AE7-5423-C036423032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0869" y="833717"/>
            <a:ext cx="6313932" cy="2727111"/>
          </a:xfrm>
          <a:prstGeom prst="rect">
            <a:avLst/>
          </a:prstGeom>
        </p:spPr>
      </p:pic>
      <p:sp>
        <p:nvSpPr>
          <p:cNvPr id="10" name="TextBox 2">
            <a:extLst>
              <a:ext uri="{FF2B5EF4-FFF2-40B4-BE49-F238E27FC236}">
                <a16:creationId xmlns:a16="http://schemas.microsoft.com/office/drawing/2014/main" id="{93BE4DBD-8C8C-BA9E-3CE0-07CB75140B25}"/>
              </a:ext>
            </a:extLst>
          </p:cNvPr>
          <p:cNvSpPr txBox="1"/>
          <p:nvPr/>
        </p:nvSpPr>
        <p:spPr>
          <a:xfrm>
            <a:off x="609600" y="151953"/>
            <a:ext cx="3582296" cy="10132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900"/>
              </a:lnSpc>
            </a:pPr>
            <a:r>
              <a:rPr lang="en-US" sz="2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DLaM Display" panose="020F0502020204030204" pitchFamily="2" charset="0"/>
              </a:rPr>
              <a:t>5.3.3 </a:t>
            </a:r>
            <a:r>
              <a:rPr lang="ko-KR" altLang="en-US" sz="2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DLaM Display" panose="020F0502020204030204" pitchFamily="2" charset="0"/>
              </a:rPr>
              <a:t>성적 확인</a:t>
            </a:r>
            <a:endParaRPr lang="en-US" sz="28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DLaM Display" panose="020F0502020204030204" pitchFamily="2" charset="0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29C66A36-5A3B-0B88-A82C-7058AEEDD17E}"/>
              </a:ext>
            </a:extLst>
          </p:cNvPr>
          <p:cNvCxnSpPr>
            <a:cxnSpLocks/>
          </p:cNvCxnSpPr>
          <p:nvPr/>
        </p:nvCxnSpPr>
        <p:spPr>
          <a:xfrm>
            <a:off x="609601" y="1321487"/>
            <a:ext cx="260424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ADE74DD-8D3D-0B3F-546F-B54B9DED9F2F}"/>
              </a:ext>
            </a:extLst>
          </p:cNvPr>
          <p:cNvSpPr txBox="1"/>
          <p:nvPr/>
        </p:nvSpPr>
        <p:spPr>
          <a:xfrm>
            <a:off x="328557" y="1640308"/>
            <a:ext cx="5448300" cy="21148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88620" lvl="1" indent="-194310" algn="l">
              <a:lnSpc>
                <a:spcPts val="3419"/>
              </a:lnSpc>
              <a:buFont typeface="Arial"/>
              <a:buChar char="•"/>
            </a:pPr>
            <a:r>
              <a:rPr lang="ko-KR" altLang="en-US" sz="2000" spc="-44" dirty="0">
                <a:solidFill>
                  <a:srgbClr val="FFFFFF"/>
                </a:solidFill>
                <a:latin typeface="210 8비트 Light" panose="020B0600000101010101" charset="-127"/>
                <a:ea typeface="210 8비트 Light" panose="020B0600000101010101" charset="-127"/>
              </a:rPr>
              <a:t>마지막으로 과목별 이수학점까지</a:t>
            </a:r>
            <a:endParaRPr lang="en-US" altLang="ko-KR" sz="2000" spc="-44" dirty="0">
              <a:solidFill>
                <a:srgbClr val="FFFFFF"/>
              </a:solidFill>
              <a:latin typeface="210 8비트 Light" panose="020B0600000101010101" charset="-127"/>
              <a:ea typeface="210 8비트 Light" panose="020B0600000101010101" charset="-127"/>
            </a:endParaRPr>
          </a:p>
          <a:p>
            <a:pPr marL="194310" lvl="1" algn="l">
              <a:lnSpc>
                <a:spcPts val="3419"/>
              </a:lnSpc>
            </a:pPr>
            <a:r>
              <a:rPr lang="ko-KR" altLang="en-US" sz="2000" spc="-44" dirty="0">
                <a:solidFill>
                  <a:srgbClr val="FFFFFF"/>
                </a:solidFill>
                <a:latin typeface="210 8비트 Light" panose="020B0600000101010101" charset="-127"/>
                <a:ea typeface="210 8비트 Light" panose="020B0600000101010101" charset="-127"/>
              </a:rPr>
              <a:t>조회가 가능하다</a:t>
            </a:r>
            <a:r>
              <a:rPr lang="en-US" altLang="ko-KR" sz="2000" spc="-44" dirty="0">
                <a:solidFill>
                  <a:srgbClr val="FFFFFF"/>
                </a:solidFill>
                <a:latin typeface="210 8비트 Light" panose="020B0600000101010101" charset="-127"/>
                <a:ea typeface="210 8비트 Light" panose="020B0600000101010101" charset="-127"/>
              </a:rPr>
              <a:t>.</a:t>
            </a:r>
          </a:p>
          <a:p>
            <a:pPr marL="194310" lvl="1" algn="l">
              <a:lnSpc>
                <a:spcPts val="3419"/>
              </a:lnSpc>
            </a:pPr>
            <a:endParaRPr lang="en-US" altLang="ko-KR" sz="2000" spc="-44" dirty="0">
              <a:solidFill>
                <a:srgbClr val="FFFFFF"/>
              </a:solidFill>
              <a:latin typeface="210 8비트 Light" panose="020B0600000101010101" charset="-127"/>
              <a:ea typeface="210 8비트 Light" panose="020B0600000101010101" charset="-127"/>
            </a:endParaRPr>
          </a:p>
          <a:p>
            <a:pPr marL="194310" lvl="1" algn="l">
              <a:lnSpc>
                <a:spcPts val="3419"/>
              </a:lnSpc>
            </a:pPr>
            <a:r>
              <a:rPr lang="ko-KR" altLang="en-US" sz="2000" spc="-44" dirty="0">
                <a:solidFill>
                  <a:srgbClr val="FFFFFF"/>
                </a:solidFill>
                <a:latin typeface="210 8비트 Light" panose="020B0600000101010101" charset="-127"/>
                <a:ea typeface="210 8비트 Light" panose="020B0600000101010101" charset="-127"/>
              </a:rPr>
              <a:t>해당 기능으로 무슨 과목이 몇 학점인지</a:t>
            </a:r>
            <a:endParaRPr lang="en-US" altLang="ko-KR" sz="2000" spc="-44" dirty="0">
              <a:solidFill>
                <a:srgbClr val="FFFFFF"/>
              </a:solidFill>
              <a:latin typeface="210 8비트 Light" panose="020B0600000101010101" charset="-127"/>
              <a:ea typeface="210 8비트 Light" panose="020B0600000101010101" charset="-127"/>
            </a:endParaRPr>
          </a:p>
          <a:p>
            <a:pPr marL="194310" lvl="1" algn="l">
              <a:lnSpc>
                <a:spcPts val="3419"/>
              </a:lnSpc>
            </a:pPr>
            <a:r>
              <a:rPr lang="ko-KR" altLang="en-US" sz="2000" spc="-44" dirty="0">
                <a:solidFill>
                  <a:srgbClr val="FFFFFF"/>
                </a:solidFill>
                <a:latin typeface="210 8비트 Light" panose="020B0600000101010101" charset="-127"/>
                <a:ea typeface="210 8비트 Light" panose="020B0600000101010101" charset="-127"/>
              </a:rPr>
              <a:t>확인이 가능하다</a:t>
            </a:r>
            <a:r>
              <a:rPr lang="en-US" altLang="ko-KR" sz="2000" spc="-44" dirty="0">
                <a:solidFill>
                  <a:srgbClr val="FFFFFF"/>
                </a:solidFill>
                <a:latin typeface="210 8비트 Light" panose="020B0600000101010101" charset="-127"/>
                <a:ea typeface="210 8비트 Light" panose="020B0600000101010101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680441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66E2790D-6975-49AA-D896-14475CE6F8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3C74F039-1C8C-4928-2671-0C182ABF5C3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59CB1E4-701E-EBAF-0069-03715C65C310}"/>
              </a:ext>
            </a:extLst>
          </p:cNvPr>
          <p:cNvSpPr/>
          <p:nvPr/>
        </p:nvSpPr>
        <p:spPr>
          <a:xfrm>
            <a:off x="0" y="-1"/>
            <a:ext cx="5163671" cy="685800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2">
            <a:extLst>
              <a:ext uri="{FF2B5EF4-FFF2-40B4-BE49-F238E27FC236}">
                <a16:creationId xmlns:a16="http://schemas.microsoft.com/office/drawing/2014/main" id="{5815C7DE-8C1F-FC6B-A64A-DB5D3B204442}"/>
              </a:ext>
            </a:extLst>
          </p:cNvPr>
          <p:cNvSpPr txBox="1"/>
          <p:nvPr/>
        </p:nvSpPr>
        <p:spPr>
          <a:xfrm>
            <a:off x="609600" y="151953"/>
            <a:ext cx="3582296" cy="10132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900"/>
              </a:lnSpc>
            </a:pPr>
            <a:r>
              <a:rPr lang="en-US" sz="2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DLaM Display" panose="020F0502020204030204" pitchFamily="2" charset="0"/>
              </a:rPr>
              <a:t>5.3.4 </a:t>
            </a:r>
            <a:r>
              <a:rPr lang="ko-KR" altLang="en-US" sz="2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DLaM Display" panose="020F0502020204030204" pitchFamily="2" charset="0"/>
              </a:rPr>
              <a:t>수강 조회</a:t>
            </a:r>
            <a:endParaRPr lang="en-US" sz="28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DLaM Display" panose="020F0502020204030204" pitchFamily="2" charset="0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519C1A1-2758-604F-B9DF-5AC4755F1DA8}"/>
              </a:ext>
            </a:extLst>
          </p:cNvPr>
          <p:cNvCxnSpPr>
            <a:cxnSpLocks/>
          </p:cNvCxnSpPr>
          <p:nvPr/>
        </p:nvCxnSpPr>
        <p:spPr>
          <a:xfrm>
            <a:off x="609601" y="1321487"/>
            <a:ext cx="260424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BBD6F04-CA08-61EC-D461-D0846214E321}"/>
              </a:ext>
            </a:extLst>
          </p:cNvPr>
          <p:cNvSpPr txBox="1"/>
          <p:nvPr/>
        </p:nvSpPr>
        <p:spPr>
          <a:xfrm>
            <a:off x="328557" y="1640308"/>
            <a:ext cx="5448300" cy="30015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88620" lvl="1" indent="-194310" algn="l">
              <a:lnSpc>
                <a:spcPts val="3419"/>
              </a:lnSpc>
              <a:buFont typeface="Arial"/>
              <a:buChar char="•"/>
            </a:pPr>
            <a:r>
              <a:rPr lang="ko-KR" altLang="en-US" sz="2000" spc="-44" dirty="0">
                <a:solidFill>
                  <a:srgbClr val="FFFFFF"/>
                </a:solidFill>
                <a:latin typeface="210 8비트 Light" panose="020B0600000101010101" charset="-127"/>
                <a:ea typeface="210 8비트 Light" panose="020B0600000101010101" charset="-127"/>
              </a:rPr>
              <a:t>수강 조회 기능에는 </a:t>
            </a:r>
            <a:r>
              <a:rPr lang="en-US" altLang="ko-KR" sz="2000" spc="-44" dirty="0">
                <a:solidFill>
                  <a:srgbClr val="FFFFFF"/>
                </a:solidFill>
                <a:latin typeface="210 8비트 Light" panose="020B0600000101010101" charset="-127"/>
                <a:ea typeface="210 8비트 Light" panose="020B0600000101010101" charset="-127"/>
              </a:rPr>
              <a:t>4</a:t>
            </a:r>
            <a:r>
              <a:rPr lang="ko-KR" altLang="en-US" sz="2000" spc="-44" dirty="0">
                <a:solidFill>
                  <a:srgbClr val="FFFFFF"/>
                </a:solidFill>
                <a:latin typeface="210 8비트 Light" panose="020B0600000101010101" charset="-127"/>
                <a:ea typeface="210 8비트 Light" panose="020B0600000101010101" charset="-127"/>
              </a:rPr>
              <a:t>가지 기능이 있다</a:t>
            </a:r>
            <a:r>
              <a:rPr lang="en-US" altLang="ko-KR" sz="2000" spc="-44" dirty="0">
                <a:solidFill>
                  <a:srgbClr val="FFFFFF"/>
                </a:solidFill>
                <a:latin typeface="210 8비트 Light" panose="020B0600000101010101" charset="-127"/>
                <a:ea typeface="210 8비트 Light" panose="020B0600000101010101" charset="-127"/>
              </a:rPr>
              <a:t>.</a:t>
            </a:r>
          </a:p>
          <a:p>
            <a:pPr marL="388620" lvl="1" indent="-194310" algn="l">
              <a:lnSpc>
                <a:spcPts val="3419"/>
              </a:lnSpc>
              <a:buFont typeface="Arial"/>
              <a:buChar char="•"/>
            </a:pPr>
            <a:endParaRPr lang="en-US" altLang="ko-KR" sz="2000" spc="-44" dirty="0">
              <a:solidFill>
                <a:srgbClr val="FFFFFF"/>
              </a:solidFill>
              <a:latin typeface="210 8비트 Light" panose="020B0600000101010101" charset="-127"/>
              <a:ea typeface="210 8비트 Light" panose="020B0600000101010101" charset="-127"/>
            </a:endParaRPr>
          </a:p>
          <a:p>
            <a:pPr marL="651510" lvl="1" indent="-457200" algn="l">
              <a:lnSpc>
                <a:spcPts val="3419"/>
              </a:lnSpc>
              <a:buAutoNum type="arabicPeriod"/>
            </a:pPr>
            <a:r>
              <a:rPr lang="ko-KR" altLang="en-US" sz="2000" b="1" spc="-44" dirty="0">
                <a:solidFill>
                  <a:srgbClr val="FFFFFF"/>
                </a:solidFill>
                <a:latin typeface="210 8비트 Light" panose="020B0600000101010101" charset="-127"/>
                <a:ea typeface="210 8비트 Light" panose="020B0600000101010101" charset="-127"/>
              </a:rPr>
              <a:t>강의계획서 조회</a:t>
            </a:r>
            <a:endParaRPr lang="en-US" altLang="ko-KR" sz="2000" b="1" spc="-44" dirty="0">
              <a:solidFill>
                <a:srgbClr val="FFFFFF"/>
              </a:solidFill>
              <a:latin typeface="210 8비트 Light" panose="020B0600000101010101" charset="-127"/>
              <a:ea typeface="210 8비트 Light" panose="020B0600000101010101" charset="-127"/>
            </a:endParaRPr>
          </a:p>
          <a:p>
            <a:pPr marL="651510" lvl="1" indent="-457200" algn="l">
              <a:lnSpc>
                <a:spcPts val="3419"/>
              </a:lnSpc>
              <a:buAutoNum type="arabicPeriod"/>
            </a:pPr>
            <a:r>
              <a:rPr lang="ko-KR" altLang="en-US" sz="2000" b="1" spc="-44" dirty="0">
                <a:solidFill>
                  <a:srgbClr val="FFFFFF"/>
                </a:solidFill>
                <a:latin typeface="210 8비트 Light" panose="020B0600000101010101" charset="-127"/>
                <a:ea typeface="210 8비트 Light" panose="020B0600000101010101" charset="-127"/>
              </a:rPr>
              <a:t>교과 과정</a:t>
            </a:r>
            <a:endParaRPr lang="en-US" altLang="ko-KR" sz="2000" b="1" spc="-44" dirty="0">
              <a:solidFill>
                <a:srgbClr val="FFFFFF"/>
              </a:solidFill>
              <a:latin typeface="210 8비트 Light" panose="020B0600000101010101" charset="-127"/>
              <a:ea typeface="210 8비트 Light" panose="020B0600000101010101" charset="-127"/>
            </a:endParaRPr>
          </a:p>
          <a:p>
            <a:pPr marL="651510" lvl="1" indent="-457200" algn="l">
              <a:lnSpc>
                <a:spcPts val="3419"/>
              </a:lnSpc>
              <a:buAutoNum type="arabicPeriod"/>
            </a:pPr>
            <a:r>
              <a:rPr lang="ko-KR" altLang="en-US" sz="2000" b="1" spc="-44" dirty="0" err="1">
                <a:solidFill>
                  <a:srgbClr val="FFFFFF"/>
                </a:solidFill>
                <a:latin typeface="210 8비트 Light" panose="020B0600000101010101" charset="-127"/>
                <a:ea typeface="210 8비트 Light" panose="020B0600000101010101" charset="-127"/>
              </a:rPr>
              <a:t>미이수과목</a:t>
            </a:r>
            <a:r>
              <a:rPr lang="en-US" altLang="ko-KR" sz="2000" b="1" spc="-44" dirty="0">
                <a:solidFill>
                  <a:srgbClr val="FFFFFF"/>
                </a:solidFill>
                <a:latin typeface="210 8비트 Light" panose="020B0600000101010101" charset="-127"/>
                <a:ea typeface="210 8비트 Light" panose="020B0600000101010101" charset="-127"/>
              </a:rPr>
              <a:t>(</a:t>
            </a:r>
            <a:r>
              <a:rPr lang="ko-KR" altLang="en-US" sz="2000" b="1" spc="-44" dirty="0">
                <a:solidFill>
                  <a:srgbClr val="FFFFFF"/>
                </a:solidFill>
                <a:latin typeface="210 8비트 Light" panose="020B0600000101010101" charset="-127"/>
                <a:ea typeface="210 8비트 Light" panose="020B0600000101010101" charset="-127"/>
              </a:rPr>
              <a:t>필수</a:t>
            </a:r>
            <a:r>
              <a:rPr lang="en-US" altLang="ko-KR" sz="2000" b="1" spc="-44" dirty="0">
                <a:solidFill>
                  <a:srgbClr val="FFFFFF"/>
                </a:solidFill>
                <a:latin typeface="210 8비트 Light" panose="020B0600000101010101" charset="-127"/>
                <a:ea typeface="210 8비트 Light" panose="020B0600000101010101" charset="-127"/>
              </a:rPr>
              <a:t>)</a:t>
            </a:r>
          </a:p>
          <a:p>
            <a:pPr marL="651510" lvl="1" indent="-457200" algn="l">
              <a:lnSpc>
                <a:spcPts val="3419"/>
              </a:lnSpc>
              <a:buAutoNum type="arabicPeriod"/>
            </a:pPr>
            <a:r>
              <a:rPr lang="ko-KR" altLang="en-US" sz="2000" b="1" spc="-44" dirty="0">
                <a:solidFill>
                  <a:srgbClr val="FFFFFF"/>
                </a:solidFill>
                <a:latin typeface="210 8비트 Light" panose="020B0600000101010101" charset="-127"/>
                <a:ea typeface="210 8비트 Light" panose="020B0600000101010101" charset="-127"/>
              </a:rPr>
              <a:t>수강과목 조회</a:t>
            </a:r>
            <a:endParaRPr lang="en-US" altLang="ko-KR" sz="2000" b="1" spc="-44" dirty="0">
              <a:solidFill>
                <a:srgbClr val="FFFFFF"/>
              </a:solidFill>
              <a:latin typeface="210 8비트 Light" panose="020B0600000101010101" charset="-127"/>
              <a:ea typeface="210 8비트 Light" panose="020B0600000101010101" charset="-127"/>
            </a:endParaRPr>
          </a:p>
          <a:p>
            <a:pPr marL="194310" lvl="1" algn="l">
              <a:lnSpc>
                <a:spcPts val="3419"/>
              </a:lnSpc>
            </a:pPr>
            <a:endParaRPr lang="en-US" altLang="ko-KR" sz="2000" b="1" spc="-44" dirty="0">
              <a:solidFill>
                <a:srgbClr val="FFFFFF"/>
              </a:solidFill>
              <a:latin typeface="210 8비트 Light" panose="020B0600000101010101" charset="-127"/>
              <a:ea typeface="210 8비트 Light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78734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E4CAD170-9A1D-D82C-2485-67EACCB39E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FE2964EE-C223-BE4F-C779-1CBDC6E259F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F3E76E-2B04-11D6-E074-67859B5F7396}"/>
              </a:ext>
            </a:extLst>
          </p:cNvPr>
          <p:cNvSpPr/>
          <p:nvPr/>
        </p:nvSpPr>
        <p:spPr>
          <a:xfrm>
            <a:off x="1" y="-1"/>
            <a:ext cx="4827494" cy="685800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2">
            <a:extLst>
              <a:ext uri="{FF2B5EF4-FFF2-40B4-BE49-F238E27FC236}">
                <a16:creationId xmlns:a16="http://schemas.microsoft.com/office/drawing/2014/main" id="{EA021EBB-6739-5E8E-8AD8-496148AF84B4}"/>
              </a:ext>
            </a:extLst>
          </p:cNvPr>
          <p:cNvSpPr txBox="1"/>
          <p:nvPr/>
        </p:nvSpPr>
        <p:spPr>
          <a:xfrm>
            <a:off x="609600" y="151953"/>
            <a:ext cx="3582296" cy="10132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900"/>
              </a:lnSpc>
            </a:pPr>
            <a:r>
              <a:rPr lang="en-US" sz="2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DLaM Display" panose="020F0502020204030204" pitchFamily="2" charset="0"/>
              </a:rPr>
              <a:t>5.3.4 </a:t>
            </a:r>
            <a:r>
              <a:rPr lang="ko-KR" altLang="en-US" sz="2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DLaM Display" panose="020F0502020204030204" pitchFamily="2" charset="0"/>
              </a:rPr>
              <a:t>수강 조회</a:t>
            </a:r>
            <a:endParaRPr lang="en-US" sz="28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DLaM Display" panose="020F0502020204030204" pitchFamily="2" charset="0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DD99DB-5D12-B07C-CA58-E78C41E8455F}"/>
              </a:ext>
            </a:extLst>
          </p:cNvPr>
          <p:cNvCxnSpPr>
            <a:cxnSpLocks/>
          </p:cNvCxnSpPr>
          <p:nvPr/>
        </p:nvCxnSpPr>
        <p:spPr>
          <a:xfrm>
            <a:off x="609601" y="1321487"/>
            <a:ext cx="260424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 descr="텍스트, 스크린샷, 도표, 디자인이(가) 표시된 사진&#10;&#10;자동 생성된 설명">
            <a:extLst>
              <a:ext uri="{FF2B5EF4-FFF2-40B4-BE49-F238E27FC236}">
                <a16:creationId xmlns:a16="http://schemas.microsoft.com/office/drawing/2014/main" id="{DA3655C8-1F80-9D6A-7D85-FC3215ACA0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0150" y="488577"/>
            <a:ext cx="6999186" cy="3499593"/>
          </a:xfrm>
          <a:prstGeom prst="rect">
            <a:avLst/>
          </a:prstGeom>
        </p:spPr>
      </p:pic>
      <p:pic>
        <p:nvPicPr>
          <p:cNvPr id="11" name="그림 10" descr="텍스트, 스크린샷, 소프트웨어, 디자인이(가) 표시된 사진&#10;&#10;자동 생성된 설명">
            <a:extLst>
              <a:ext uri="{FF2B5EF4-FFF2-40B4-BE49-F238E27FC236}">
                <a16:creationId xmlns:a16="http://schemas.microsoft.com/office/drawing/2014/main" id="{ACCA25A9-5DAD-1313-6E83-9E2F4E6F40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0151" y="3098430"/>
            <a:ext cx="6999187" cy="349959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36E22B5-C6AB-7661-F588-FF6F8BE32837}"/>
              </a:ext>
            </a:extLst>
          </p:cNvPr>
          <p:cNvSpPr txBox="1"/>
          <p:nvPr/>
        </p:nvSpPr>
        <p:spPr>
          <a:xfrm>
            <a:off x="328557" y="1640308"/>
            <a:ext cx="5448300" cy="12427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88620" lvl="1" indent="-194310" algn="l">
              <a:lnSpc>
                <a:spcPts val="3419"/>
              </a:lnSpc>
              <a:buFont typeface="Arial"/>
              <a:buChar char="•"/>
            </a:pPr>
            <a:r>
              <a:rPr lang="ko-KR" altLang="en-US" sz="2000" spc="-44" dirty="0">
                <a:solidFill>
                  <a:srgbClr val="FFFFFF"/>
                </a:solidFill>
                <a:latin typeface="210 8비트 Light" panose="020B0600000101010101" charset="-127"/>
                <a:ea typeface="210 8비트 Light" panose="020B0600000101010101" charset="-127"/>
              </a:rPr>
              <a:t>자신이 무슨 과목을 신청하였는지</a:t>
            </a:r>
            <a:r>
              <a:rPr lang="en-US" altLang="ko-KR" sz="2000" spc="-44" dirty="0">
                <a:solidFill>
                  <a:srgbClr val="FFFFFF"/>
                </a:solidFill>
                <a:latin typeface="210 8비트 Light" panose="020B0600000101010101" charset="-127"/>
                <a:ea typeface="210 8비트 Light" panose="020B0600000101010101" charset="-127"/>
              </a:rPr>
              <a:t>,</a:t>
            </a:r>
          </a:p>
          <a:p>
            <a:pPr marL="194310" lvl="1" algn="l">
              <a:lnSpc>
                <a:spcPts val="3419"/>
              </a:lnSpc>
            </a:pPr>
            <a:r>
              <a:rPr lang="ko-KR" altLang="en-US" sz="2000" spc="-44" dirty="0">
                <a:solidFill>
                  <a:srgbClr val="FFFFFF"/>
                </a:solidFill>
                <a:latin typeface="210 8비트 Light" panose="020B0600000101010101" charset="-127"/>
                <a:ea typeface="210 8비트 Light" panose="020B0600000101010101" charset="-127"/>
              </a:rPr>
              <a:t>학년별</a:t>
            </a:r>
            <a:r>
              <a:rPr lang="en-US" altLang="ko-KR" sz="2000" spc="-44" dirty="0">
                <a:solidFill>
                  <a:srgbClr val="FFFFFF"/>
                </a:solidFill>
                <a:latin typeface="210 8비트 Light" panose="020B0600000101010101" charset="-127"/>
                <a:ea typeface="210 8비트 Light" panose="020B0600000101010101" charset="-127"/>
              </a:rPr>
              <a:t>, </a:t>
            </a:r>
            <a:r>
              <a:rPr lang="ko-KR" altLang="en-US" sz="2000" spc="-44" dirty="0">
                <a:solidFill>
                  <a:srgbClr val="FFFFFF"/>
                </a:solidFill>
                <a:latin typeface="210 8비트 Light" panose="020B0600000101010101" charset="-127"/>
                <a:ea typeface="210 8비트 Light" panose="020B0600000101010101" charset="-127"/>
              </a:rPr>
              <a:t>학부</a:t>
            </a:r>
            <a:r>
              <a:rPr lang="en-US" altLang="ko-KR" sz="2000" spc="-44" dirty="0">
                <a:solidFill>
                  <a:srgbClr val="FFFFFF"/>
                </a:solidFill>
                <a:latin typeface="210 8비트 Light" panose="020B0600000101010101" charset="-127"/>
                <a:ea typeface="210 8비트 Light" panose="020B0600000101010101" charset="-127"/>
              </a:rPr>
              <a:t>, </a:t>
            </a:r>
            <a:r>
              <a:rPr lang="ko-KR" altLang="en-US" sz="2000" spc="-44" dirty="0">
                <a:solidFill>
                  <a:srgbClr val="FFFFFF"/>
                </a:solidFill>
                <a:latin typeface="210 8비트 Light" panose="020B0600000101010101" charset="-127"/>
                <a:ea typeface="210 8비트 Light" panose="020B0600000101010101" charset="-127"/>
              </a:rPr>
              <a:t>전공별로 카테고리를</a:t>
            </a:r>
            <a:endParaRPr lang="en-US" altLang="ko-KR" sz="2000" spc="-44" dirty="0">
              <a:solidFill>
                <a:srgbClr val="FFFFFF"/>
              </a:solidFill>
              <a:latin typeface="210 8비트 Light" panose="020B0600000101010101" charset="-127"/>
              <a:ea typeface="210 8비트 Light" panose="020B0600000101010101" charset="-127"/>
            </a:endParaRPr>
          </a:p>
          <a:p>
            <a:pPr marL="194310" lvl="1" algn="l">
              <a:lnSpc>
                <a:spcPts val="3419"/>
              </a:lnSpc>
            </a:pPr>
            <a:r>
              <a:rPr lang="ko-KR" altLang="en-US" sz="2000" spc="-44" dirty="0">
                <a:solidFill>
                  <a:srgbClr val="FFFFFF"/>
                </a:solidFill>
                <a:latin typeface="210 8비트 Light" panose="020B0600000101010101" charset="-127"/>
                <a:ea typeface="210 8비트 Light" panose="020B0600000101010101" charset="-127"/>
              </a:rPr>
              <a:t>선택하여 신청한 과목을 볼 수 있다</a:t>
            </a:r>
            <a:r>
              <a:rPr lang="en-US" altLang="ko-KR" sz="2000" spc="-44" dirty="0">
                <a:solidFill>
                  <a:srgbClr val="FFFFFF"/>
                </a:solidFill>
                <a:latin typeface="210 8비트 Light" panose="020B0600000101010101" charset="-127"/>
                <a:ea typeface="210 8비트 Light" panose="020B0600000101010101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420592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A14FA989-05F4-CF9C-7894-BAF0292986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1FCEA5BB-6861-B85A-666B-3277D55E93A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5CB10C9-014F-5627-C5DD-935EE19E4B0D}"/>
              </a:ext>
            </a:extLst>
          </p:cNvPr>
          <p:cNvSpPr/>
          <p:nvPr/>
        </p:nvSpPr>
        <p:spPr>
          <a:xfrm>
            <a:off x="1" y="-1"/>
            <a:ext cx="4827494" cy="685800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2">
            <a:extLst>
              <a:ext uri="{FF2B5EF4-FFF2-40B4-BE49-F238E27FC236}">
                <a16:creationId xmlns:a16="http://schemas.microsoft.com/office/drawing/2014/main" id="{E58939CA-6E70-21F4-0681-D1B2487602B7}"/>
              </a:ext>
            </a:extLst>
          </p:cNvPr>
          <p:cNvSpPr txBox="1"/>
          <p:nvPr/>
        </p:nvSpPr>
        <p:spPr>
          <a:xfrm>
            <a:off x="609600" y="151953"/>
            <a:ext cx="3582296" cy="10132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900"/>
              </a:lnSpc>
            </a:pPr>
            <a:r>
              <a:rPr lang="en-US" sz="2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DLaM Display" panose="020F0502020204030204" pitchFamily="2" charset="0"/>
              </a:rPr>
              <a:t>5.3.4 </a:t>
            </a:r>
            <a:r>
              <a:rPr lang="ko-KR" altLang="en-US" sz="2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DLaM Display" panose="020F0502020204030204" pitchFamily="2" charset="0"/>
              </a:rPr>
              <a:t>수강 조회</a:t>
            </a:r>
            <a:endParaRPr lang="en-US" sz="28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DLaM Display" panose="020F0502020204030204" pitchFamily="2" charset="0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4130BEAD-17AC-3E45-ABF9-644723EA46F8}"/>
              </a:ext>
            </a:extLst>
          </p:cNvPr>
          <p:cNvCxnSpPr>
            <a:cxnSpLocks/>
          </p:cNvCxnSpPr>
          <p:nvPr/>
        </p:nvCxnSpPr>
        <p:spPr>
          <a:xfrm>
            <a:off x="609601" y="1321487"/>
            <a:ext cx="260424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A4A3338-BB79-FD25-3AC8-51EE6BDAC589}"/>
              </a:ext>
            </a:extLst>
          </p:cNvPr>
          <p:cNvSpPr txBox="1"/>
          <p:nvPr/>
        </p:nvSpPr>
        <p:spPr>
          <a:xfrm>
            <a:off x="180640" y="1640308"/>
            <a:ext cx="5448300" cy="12427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88620" lvl="1" indent="-194310" algn="l">
              <a:lnSpc>
                <a:spcPts val="3419"/>
              </a:lnSpc>
              <a:buFont typeface="Arial"/>
              <a:buChar char="•"/>
            </a:pPr>
            <a:r>
              <a:rPr lang="ko-KR" altLang="en-US" sz="2000" spc="-44" dirty="0">
                <a:solidFill>
                  <a:srgbClr val="FFFFFF"/>
                </a:solidFill>
                <a:latin typeface="210 8비트 Light" panose="020B0600000101010101" charset="-127"/>
                <a:ea typeface="210 8비트 Light" panose="020B0600000101010101" charset="-127"/>
              </a:rPr>
              <a:t>그 외 사용자의 미 이수 과목을 조회</a:t>
            </a:r>
            <a:endParaRPr lang="en-US" altLang="ko-KR" sz="2000" spc="-44" dirty="0">
              <a:solidFill>
                <a:srgbClr val="FFFFFF"/>
              </a:solidFill>
              <a:latin typeface="210 8비트 Light" panose="020B0600000101010101" charset="-127"/>
              <a:ea typeface="210 8비트 Light" panose="020B0600000101010101" charset="-127"/>
            </a:endParaRPr>
          </a:p>
          <a:p>
            <a:pPr marL="194310" lvl="1" algn="l">
              <a:lnSpc>
                <a:spcPts val="3419"/>
              </a:lnSpc>
            </a:pPr>
            <a:r>
              <a:rPr lang="en-US" altLang="ko-KR" sz="2000" spc="-44" dirty="0">
                <a:solidFill>
                  <a:srgbClr val="FFFFFF"/>
                </a:solidFill>
                <a:latin typeface="210 8비트 Light" panose="020B0600000101010101" charset="-127"/>
                <a:ea typeface="210 8비트 Light" panose="020B0600000101010101" charset="-127"/>
              </a:rPr>
              <a:t>, </a:t>
            </a:r>
            <a:r>
              <a:rPr lang="ko-KR" altLang="en-US" sz="2000" spc="-44" dirty="0">
                <a:solidFill>
                  <a:srgbClr val="FFFFFF"/>
                </a:solidFill>
                <a:latin typeface="210 8비트 Light" panose="020B0600000101010101" charset="-127"/>
                <a:ea typeface="210 8비트 Light" panose="020B0600000101010101" charset="-127"/>
              </a:rPr>
              <a:t>이번 학기에 무슨 과목을 신청하였는지</a:t>
            </a:r>
            <a:endParaRPr lang="en-US" altLang="ko-KR" sz="2000" spc="-44" dirty="0">
              <a:solidFill>
                <a:srgbClr val="FFFFFF"/>
              </a:solidFill>
              <a:latin typeface="210 8비트 Light" panose="020B0600000101010101" charset="-127"/>
              <a:ea typeface="210 8비트 Light" panose="020B0600000101010101" charset="-127"/>
            </a:endParaRPr>
          </a:p>
          <a:p>
            <a:pPr marL="194310" lvl="1" algn="l">
              <a:lnSpc>
                <a:spcPts val="3419"/>
              </a:lnSpc>
            </a:pPr>
            <a:r>
              <a:rPr lang="ko-KR" altLang="en-US" sz="2000" spc="-44" dirty="0">
                <a:solidFill>
                  <a:srgbClr val="FFFFFF"/>
                </a:solidFill>
                <a:latin typeface="210 8비트 Light" panose="020B0600000101010101" charset="-127"/>
                <a:ea typeface="210 8비트 Light" panose="020B0600000101010101" charset="-127"/>
              </a:rPr>
              <a:t>조회를 할 수 있다</a:t>
            </a:r>
            <a:r>
              <a:rPr lang="en-US" altLang="ko-KR" sz="2000" spc="-44" dirty="0">
                <a:solidFill>
                  <a:srgbClr val="FFFFFF"/>
                </a:solidFill>
                <a:latin typeface="210 8비트 Light" panose="020B0600000101010101" charset="-127"/>
                <a:ea typeface="210 8비트 Light" panose="020B0600000101010101" charset="-127"/>
              </a:rPr>
              <a:t>.</a:t>
            </a:r>
          </a:p>
        </p:txBody>
      </p:sp>
      <p:pic>
        <p:nvPicPr>
          <p:cNvPr id="10" name="그림 9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B1D6EC8C-E529-4031-B122-70AF0247D0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3251" y="658566"/>
            <a:ext cx="6550192" cy="3275096"/>
          </a:xfrm>
          <a:prstGeom prst="rect">
            <a:avLst/>
          </a:prstGeom>
        </p:spPr>
      </p:pic>
      <p:pic>
        <p:nvPicPr>
          <p:cNvPr id="12" name="그림 11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2EC8669C-078D-C6D1-65CB-34C483EB0F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3251" y="3042494"/>
            <a:ext cx="6550192" cy="3275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6950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바닥, 천장, 실내, 건물이(가) 표시된 사진&#10;&#10;자동 생성된 설명">
            <a:extLst>
              <a:ext uri="{FF2B5EF4-FFF2-40B4-BE49-F238E27FC236}">
                <a16:creationId xmlns:a16="http://schemas.microsoft.com/office/drawing/2014/main" id="{7AD46B5C-DAF4-0015-7225-C78ACDE5A6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D43CBFD8-D390-F5C5-E1CD-B55ED560B4EF}"/>
              </a:ext>
            </a:extLst>
          </p:cNvPr>
          <p:cNvSpPr/>
          <p:nvPr/>
        </p:nvSpPr>
        <p:spPr>
          <a:xfrm>
            <a:off x="5804452" y="0"/>
            <a:ext cx="6387548" cy="685800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9996D13-7C96-AE5D-CFA5-3CAA72D9B56E}"/>
              </a:ext>
            </a:extLst>
          </p:cNvPr>
          <p:cNvSpPr txBox="1">
            <a:spLocks/>
          </p:cNvSpPr>
          <p:nvPr/>
        </p:nvSpPr>
        <p:spPr>
          <a:xfrm>
            <a:off x="6096000" y="1028116"/>
            <a:ext cx="5448300" cy="916640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3600" kern="1200" cap="all" spc="300" baseline="0">
                <a:solidFill>
                  <a:srgbClr val="FFFFFF"/>
                </a:solidFill>
                <a:highlight>
                  <a:srgbClr val="000000"/>
                </a:highligh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dirty="0">
                <a:latin typeface="Agency FB" panose="020B0503020202020204" pitchFamily="34" charset="0"/>
              </a:rPr>
              <a:t>1. </a:t>
            </a:r>
            <a:r>
              <a:rPr lang="ko-KR" altLang="en-US" sz="5400" dirty="0">
                <a:latin typeface="Amasis MT Pro Black" panose="02040A04050005020304" pitchFamily="18" charset="0"/>
              </a:rPr>
              <a:t>개요 및 배경</a:t>
            </a:r>
            <a:endParaRPr lang="en-US" sz="5400" dirty="0">
              <a:latin typeface="Amasis MT Pro Black" panose="02040A04050005020304" pitchFamily="18" charset="0"/>
              <a:ea typeface="Cambria Math" panose="02040503050406030204" pitchFamily="18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DEA8FEA-42DB-D281-9C02-DBBF3D03CA36}"/>
              </a:ext>
            </a:extLst>
          </p:cNvPr>
          <p:cNvSpPr txBox="1">
            <a:spLocks/>
          </p:cNvSpPr>
          <p:nvPr/>
        </p:nvSpPr>
        <p:spPr>
          <a:xfrm>
            <a:off x="6467061" y="2056232"/>
            <a:ext cx="5448300" cy="91664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3600" kern="1200" cap="all" spc="300" baseline="0">
                <a:solidFill>
                  <a:srgbClr val="FFFFFF"/>
                </a:solidFill>
                <a:highlight>
                  <a:srgbClr val="000000"/>
                </a:highlight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dirty="0">
                <a:latin typeface="Amasis MT Pro Black" panose="02040A04050005020304" pitchFamily="18" charset="0"/>
                <a:ea typeface="Cambria Math" panose="02040503050406030204" pitchFamily="18" charset="0"/>
              </a:rPr>
              <a:t>개발 시스템 소개</a:t>
            </a:r>
            <a:endParaRPr lang="en-US" sz="2400" dirty="0">
              <a:latin typeface="Amasis MT Pro Black" panose="02040A040500050203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04498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6">
            <a:extLst>
              <a:ext uri="{FF2B5EF4-FFF2-40B4-BE49-F238E27FC236}">
                <a16:creationId xmlns:a16="http://schemas.microsoft.com/office/drawing/2014/main" id="{87F72917-05AC-589C-BF6B-A1F029FF42C2}"/>
              </a:ext>
            </a:extLst>
          </p:cNvPr>
          <p:cNvSpPr/>
          <p:nvPr/>
        </p:nvSpPr>
        <p:spPr>
          <a:xfrm>
            <a:off x="-1751731" y="3048000"/>
            <a:ext cx="5761023" cy="3492922"/>
          </a:xfrm>
          <a:custGeom>
            <a:avLst/>
            <a:gdLst/>
            <a:ahLst/>
            <a:cxnLst/>
            <a:rect l="l" t="t" r="r" b="b"/>
            <a:pathLst>
              <a:path w="7539345" h="4356646">
                <a:moveTo>
                  <a:pt x="0" y="0"/>
                </a:moveTo>
                <a:lnTo>
                  <a:pt x="7539345" y="0"/>
                </a:lnTo>
                <a:lnTo>
                  <a:pt x="7539345" y="4356646"/>
                </a:lnTo>
                <a:lnTo>
                  <a:pt x="0" y="43566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A2758DC-8589-BF66-4897-DA46A8A0251B}"/>
              </a:ext>
            </a:extLst>
          </p:cNvPr>
          <p:cNvSpPr/>
          <p:nvPr/>
        </p:nvSpPr>
        <p:spPr>
          <a:xfrm>
            <a:off x="5804452" y="0"/>
            <a:ext cx="6387548" cy="685800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859A720-47C6-D71E-3796-1F0503E0DEE0}"/>
              </a:ext>
            </a:extLst>
          </p:cNvPr>
          <p:cNvSpPr txBox="1">
            <a:spLocks/>
          </p:cNvSpPr>
          <p:nvPr/>
        </p:nvSpPr>
        <p:spPr>
          <a:xfrm>
            <a:off x="6233089" y="537786"/>
            <a:ext cx="5448300" cy="91664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3600" kern="1200" cap="all" spc="300" baseline="0">
                <a:solidFill>
                  <a:srgbClr val="FFFFFF"/>
                </a:solidFill>
                <a:highlight>
                  <a:srgbClr val="000000"/>
                </a:highlight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latin typeface="Amasis MT Pro Black" panose="02040A04050005020304" pitchFamily="18" charset="0"/>
              </a:rPr>
              <a:t>1. </a:t>
            </a:r>
            <a:r>
              <a:rPr lang="ko-KR" altLang="en-US" sz="4000" dirty="0">
                <a:latin typeface="Amasis MT Pro Black" panose="02040A04050005020304" pitchFamily="18" charset="0"/>
              </a:rPr>
              <a:t>개발 시스템 소개</a:t>
            </a:r>
            <a:endParaRPr lang="en-US" sz="4000" dirty="0">
              <a:latin typeface="Amasis MT Pro Black" panose="02040A04050005020304" pitchFamily="18" charset="0"/>
              <a:ea typeface="Cambria Math" panose="02040503050406030204" pitchFamily="18" charset="0"/>
            </a:endParaRPr>
          </a:p>
        </p:txBody>
      </p:sp>
      <p:sp>
        <p:nvSpPr>
          <p:cNvPr id="5" name="TextBox 10">
            <a:extLst>
              <a:ext uri="{FF2B5EF4-FFF2-40B4-BE49-F238E27FC236}">
                <a16:creationId xmlns:a16="http://schemas.microsoft.com/office/drawing/2014/main" id="{F6F5A020-927D-938E-D8E5-D0D21162DE6A}"/>
              </a:ext>
            </a:extLst>
          </p:cNvPr>
          <p:cNvSpPr txBox="1"/>
          <p:nvPr/>
        </p:nvSpPr>
        <p:spPr>
          <a:xfrm>
            <a:off x="6233089" y="1628507"/>
            <a:ext cx="5448300" cy="36009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fontAlgn="base"/>
            <a:r>
              <a:rPr lang="ko-KR" altLang="en-US" dirty="0">
                <a:solidFill>
                  <a:schemeClr val="bg1"/>
                </a:solidFill>
              </a:rPr>
              <a:t> 학교 내의 행정 시스템을 한눈에 이해하고 더 간편하게 이용할 수 있게 도와주는 페이지입니다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  <a:endParaRPr lang="ko-KR" altLang="en-US" dirty="0">
              <a:solidFill>
                <a:schemeClr val="bg1"/>
              </a:solidFill>
            </a:endParaRPr>
          </a:p>
          <a:p>
            <a:pPr fontAlgn="base"/>
            <a:r>
              <a:rPr lang="ko-KR" altLang="en-US" dirty="0">
                <a:solidFill>
                  <a:schemeClr val="bg1"/>
                </a:solidFill>
              </a:rPr>
              <a:t> 학사행정시스템은 성적조회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시간표 확인 등의 중요한 역할을 가지고 있습니다</a:t>
            </a:r>
            <a:r>
              <a:rPr lang="en-US" altLang="ko-KR" dirty="0">
                <a:solidFill>
                  <a:schemeClr val="bg1"/>
                </a:solidFill>
              </a:rPr>
              <a:t>. </a:t>
            </a:r>
            <a:r>
              <a:rPr lang="ko-KR" altLang="en-US" dirty="0">
                <a:solidFill>
                  <a:schemeClr val="bg1"/>
                </a:solidFill>
              </a:rPr>
              <a:t>학사행정시스템의 주요 목적은 수많은 학생의 등록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수강신청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성적 기록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 err="1">
                <a:solidFill>
                  <a:schemeClr val="bg1"/>
                </a:solidFill>
              </a:rPr>
              <a:t>출결관리를</a:t>
            </a:r>
            <a:r>
              <a:rPr lang="ko-KR" altLang="en-US" dirty="0">
                <a:solidFill>
                  <a:schemeClr val="bg1"/>
                </a:solidFill>
              </a:rPr>
              <a:t> 수행하며 교육과정 작성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수정 및 관리를 통해 학사과정 </a:t>
            </a:r>
            <a:r>
              <a:rPr lang="ko-KR" altLang="en-US" dirty="0" err="1">
                <a:solidFill>
                  <a:schemeClr val="bg1"/>
                </a:solidFill>
              </a:rPr>
              <a:t>설계등을</a:t>
            </a:r>
            <a:r>
              <a:rPr lang="ko-KR" altLang="en-US" dirty="0">
                <a:solidFill>
                  <a:schemeClr val="bg1"/>
                </a:solidFill>
              </a:rPr>
              <a:t> 도와 교육과정을 관리하는 것이며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학생들의 등록금 수납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장학금 지급 등의 금융도 관리합니다</a:t>
            </a:r>
            <a:r>
              <a:rPr lang="en-US" altLang="ko-KR" dirty="0">
                <a:solidFill>
                  <a:schemeClr val="bg1"/>
                </a:solidFill>
              </a:rPr>
              <a:t>. </a:t>
            </a:r>
            <a:r>
              <a:rPr lang="ko-KR" altLang="en-US" dirty="0">
                <a:solidFill>
                  <a:schemeClr val="bg1"/>
                </a:solidFill>
              </a:rPr>
              <a:t>학사행정서비스를 잘 설계하면 업무 효율도 늘어나고 학생들의 접근성도 올라 더 쾌적한 이용이 가능해집니다</a:t>
            </a:r>
            <a:r>
              <a:rPr lang="en-US" altLang="ko-KR" dirty="0">
                <a:solidFill>
                  <a:schemeClr val="bg1"/>
                </a:solidFill>
              </a:rPr>
              <a:t>. </a:t>
            </a:r>
            <a:r>
              <a:rPr lang="ko-KR" altLang="en-US" dirty="0">
                <a:solidFill>
                  <a:schemeClr val="bg1"/>
                </a:solidFill>
              </a:rPr>
              <a:t>그런데 기존 학교의 학사행정서비스는 불편한점이 많아 이를 보강하여 더 나은 페이지를 만드는 것을 목표로 하였습니다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0836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3">
            <a:extLst>
              <a:ext uri="{FF2B5EF4-FFF2-40B4-BE49-F238E27FC236}">
                <a16:creationId xmlns:a16="http://schemas.microsoft.com/office/drawing/2014/main" id="{DA754FF3-80ED-4FF0-AC65-E45AF6CECD92}"/>
              </a:ext>
            </a:extLst>
          </p:cNvPr>
          <p:cNvSpPr/>
          <p:nvPr/>
        </p:nvSpPr>
        <p:spPr>
          <a:xfrm>
            <a:off x="-1975073" y="1946031"/>
            <a:ext cx="6171936" cy="5913325"/>
          </a:xfrm>
          <a:custGeom>
            <a:avLst/>
            <a:gdLst/>
            <a:ahLst/>
            <a:cxnLst/>
            <a:rect l="l" t="t" r="r" b="b"/>
            <a:pathLst>
              <a:path w="7836661" h="7979517">
                <a:moveTo>
                  <a:pt x="0" y="0"/>
                </a:moveTo>
                <a:lnTo>
                  <a:pt x="7836661" y="0"/>
                </a:lnTo>
                <a:lnTo>
                  <a:pt x="7836661" y="7979517"/>
                </a:lnTo>
                <a:lnTo>
                  <a:pt x="0" y="797951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TextBox 2">
            <a:extLst>
              <a:ext uri="{FF2B5EF4-FFF2-40B4-BE49-F238E27FC236}">
                <a16:creationId xmlns:a16="http://schemas.microsoft.com/office/drawing/2014/main" id="{AD6B8043-5A46-22DE-C00B-EF5986860792}"/>
              </a:ext>
            </a:extLst>
          </p:cNvPr>
          <p:cNvSpPr txBox="1"/>
          <p:nvPr/>
        </p:nvSpPr>
        <p:spPr>
          <a:xfrm>
            <a:off x="3931091" y="1605341"/>
            <a:ext cx="9905071" cy="11265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900"/>
              </a:lnSpc>
            </a:pPr>
            <a:r>
              <a:rPr lang="en-US" sz="8000" dirty="0">
                <a:solidFill>
                  <a:srgbClr val="292929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DLaM Display" panose="020F0502020204030204" pitchFamily="2" charset="0"/>
              </a:rPr>
              <a:t>2. </a:t>
            </a:r>
            <a:r>
              <a:rPr lang="en-US" sz="8000" dirty="0" err="1">
                <a:solidFill>
                  <a:srgbClr val="3A4C8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DLaM Display" panose="020F0502020204030204" pitchFamily="2" charset="0"/>
              </a:rPr>
              <a:t>기존</a:t>
            </a:r>
            <a:r>
              <a:rPr lang="en-US" sz="8000" dirty="0">
                <a:solidFill>
                  <a:srgbClr val="3A4C8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DLaM Display" panose="020F0502020204030204" pitchFamily="2" charset="0"/>
              </a:rPr>
              <a:t> </a:t>
            </a:r>
            <a:r>
              <a:rPr lang="en-US" sz="8000" dirty="0" err="1">
                <a:solidFill>
                  <a:srgbClr val="292929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DLaM Display" panose="020F0502020204030204" pitchFamily="2" charset="0"/>
              </a:rPr>
              <a:t>사례</a:t>
            </a:r>
            <a:endParaRPr lang="en-US" sz="8000" dirty="0">
              <a:solidFill>
                <a:srgbClr val="292929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DLaM Display" panose="020F0502020204030204" pitchFamily="2" charset="0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CFA6411-5A30-C11E-2D39-3C754FE94455}"/>
              </a:ext>
            </a:extLst>
          </p:cNvPr>
          <p:cNvCxnSpPr/>
          <p:nvPr/>
        </p:nvCxnSpPr>
        <p:spPr>
          <a:xfrm>
            <a:off x="4069080" y="2941320"/>
            <a:ext cx="676656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23219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671F1C50-D117-EC5A-2FFB-13A0D6CD1CF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0017"/>
          <a:stretch/>
        </p:blipFill>
        <p:spPr>
          <a:xfrm>
            <a:off x="20" y="1924"/>
            <a:ext cx="12191980" cy="685671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2136CD0-4C55-D7C3-3A1D-6F8C0C7AC7B4}"/>
              </a:ext>
            </a:extLst>
          </p:cNvPr>
          <p:cNvSpPr txBox="1"/>
          <p:nvPr/>
        </p:nvSpPr>
        <p:spPr>
          <a:xfrm>
            <a:off x="533400" y="429331"/>
            <a:ext cx="5562600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2.1 </a:t>
            </a:r>
            <a:r>
              <a:rPr lang="ko-KR" altLang="en-US" sz="4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기존</a:t>
            </a:r>
            <a:r>
              <a:rPr lang="en-US" altLang="ko-KR" sz="4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4400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사례</a:t>
            </a:r>
            <a:endParaRPr lang="en-US" altLang="ko-KR" sz="44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ko-KR" altLang="en-US" dirty="0"/>
          </a:p>
        </p:txBody>
      </p:sp>
      <p:sp>
        <p:nvSpPr>
          <p:cNvPr id="5" name="TextBox 10">
            <a:extLst>
              <a:ext uri="{FF2B5EF4-FFF2-40B4-BE49-F238E27FC236}">
                <a16:creationId xmlns:a16="http://schemas.microsoft.com/office/drawing/2014/main" id="{7F21FDC5-7944-38FB-88DF-2D0B72620E2D}"/>
              </a:ext>
            </a:extLst>
          </p:cNvPr>
          <p:cNvSpPr txBox="1"/>
          <p:nvPr/>
        </p:nvSpPr>
        <p:spPr>
          <a:xfrm>
            <a:off x="533400" y="1532435"/>
            <a:ext cx="5448300" cy="16619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fontAlgn="base"/>
            <a:r>
              <a:rPr lang="ko-KR" altLang="en-US" dirty="0">
                <a:solidFill>
                  <a:schemeClr val="bg1"/>
                </a:solidFill>
              </a:rPr>
              <a:t>목포해양대학교 학사행정 시스템을 보면 과내 석차를 조회하기 위해서는 성적확인 </a:t>
            </a:r>
            <a:r>
              <a:rPr lang="en-US" altLang="ko-KR" dirty="0">
                <a:solidFill>
                  <a:schemeClr val="bg1"/>
                </a:solidFill>
              </a:rPr>
              <a:t>- </a:t>
            </a:r>
            <a:r>
              <a:rPr lang="ko-KR" altLang="en-US" dirty="0">
                <a:solidFill>
                  <a:schemeClr val="bg1"/>
                </a:solidFill>
              </a:rPr>
              <a:t>전체 성적 조회 </a:t>
            </a:r>
            <a:r>
              <a:rPr lang="en-US" altLang="ko-KR" dirty="0">
                <a:solidFill>
                  <a:schemeClr val="bg1"/>
                </a:solidFill>
              </a:rPr>
              <a:t>– </a:t>
            </a:r>
            <a:r>
              <a:rPr lang="ko-KR" altLang="en-US" dirty="0">
                <a:solidFill>
                  <a:schemeClr val="bg1"/>
                </a:solidFill>
              </a:rPr>
              <a:t>학부</a:t>
            </a:r>
            <a:r>
              <a:rPr lang="en-US" altLang="ko-KR" dirty="0">
                <a:solidFill>
                  <a:schemeClr val="bg1"/>
                </a:solidFill>
              </a:rPr>
              <a:t>(</a:t>
            </a:r>
            <a:r>
              <a:rPr lang="ko-KR" altLang="en-US" dirty="0">
                <a:solidFill>
                  <a:schemeClr val="bg1"/>
                </a:solidFill>
              </a:rPr>
              <a:t>과</a:t>
            </a:r>
            <a:r>
              <a:rPr lang="en-US" altLang="ko-KR" dirty="0">
                <a:solidFill>
                  <a:schemeClr val="bg1"/>
                </a:solidFill>
              </a:rPr>
              <a:t>) </a:t>
            </a:r>
            <a:r>
              <a:rPr lang="ko-KR" altLang="en-US" dirty="0">
                <a:solidFill>
                  <a:schemeClr val="bg1"/>
                </a:solidFill>
              </a:rPr>
              <a:t>석차 조회 차례로 들어가야 하는데 이를 성적확인에서 바로 석차조회로 갈수 있게 하여 접근성을 더 높이고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전체 성적 조회와 같은 경우도 학기별로 조회할 수 있게 바꾸어 더 편의성을 높이겠습니다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12079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구름, 야외, 건물, 하늘이(가) 표시된 사진&#10;&#10;자동 생성된 설명">
            <a:extLst>
              <a:ext uri="{FF2B5EF4-FFF2-40B4-BE49-F238E27FC236}">
                <a16:creationId xmlns:a16="http://schemas.microsoft.com/office/drawing/2014/main" id="{1230C17D-026D-B24F-744A-119E7A7D9FF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23689"/>
          <a:stretch/>
        </p:blipFill>
        <p:spPr>
          <a:xfrm>
            <a:off x="20" y="10"/>
            <a:ext cx="12191979" cy="6857990"/>
          </a:xfrm>
          <a:prstGeom prst="rect">
            <a:avLst/>
          </a:prstGeom>
          <a:noFill/>
        </p:spPr>
      </p:pic>
      <p:sp>
        <p:nvSpPr>
          <p:cNvPr id="15" name="Slide Number Placeholder 6">
            <a:extLst>
              <a:ext uri="{FF2B5EF4-FFF2-40B4-BE49-F238E27FC236}">
                <a16:creationId xmlns:a16="http://schemas.microsoft.com/office/drawing/2014/main" id="{9C8F7B15-9F74-430B-BB33-09DD1CF755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4747" y="6332538"/>
            <a:ext cx="539808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647D96FC-5A82-4FDC-A8BF-FC62A38B7CC6}" type="slidenum">
              <a:rPr lang="en-US" smtClean="0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DD6B183-AD8C-82FF-0266-FFE5858EF81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2">
            <a:extLst>
              <a:ext uri="{FF2B5EF4-FFF2-40B4-BE49-F238E27FC236}">
                <a16:creationId xmlns:a16="http://schemas.microsoft.com/office/drawing/2014/main" id="{64EBCA68-4A41-756D-8E47-460223C538D8}"/>
              </a:ext>
            </a:extLst>
          </p:cNvPr>
          <p:cNvSpPr txBox="1"/>
          <p:nvPr/>
        </p:nvSpPr>
        <p:spPr>
          <a:xfrm>
            <a:off x="3931091" y="1605341"/>
            <a:ext cx="9905071" cy="11265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900"/>
              </a:lnSpc>
            </a:pPr>
            <a:r>
              <a:rPr lang="en-US" sz="8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DLaM Display" panose="020F0502020204030204" pitchFamily="2" charset="0"/>
              </a:rPr>
              <a:t>3. </a:t>
            </a:r>
            <a:r>
              <a:rPr lang="ko-KR" altLang="en-US" sz="8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DLaM Display" panose="020F0502020204030204" pitchFamily="2" charset="0"/>
              </a:rPr>
              <a:t>주요 기능</a:t>
            </a:r>
            <a:endParaRPr lang="en-US" sz="8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DLaM Display" panose="020F0502020204030204" pitchFamily="2" charset="0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3240C8A-5171-6DB7-14BF-96037B0E95F9}"/>
              </a:ext>
            </a:extLst>
          </p:cNvPr>
          <p:cNvCxnSpPr/>
          <p:nvPr/>
        </p:nvCxnSpPr>
        <p:spPr>
          <a:xfrm>
            <a:off x="4069080" y="2941320"/>
            <a:ext cx="676656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05400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BD3D589C-ADAB-3E7E-8B11-51DE85D947BF}"/>
              </a:ext>
            </a:extLst>
          </p:cNvPr>
          <p:cNvSpPr/>
          <p:nvPr/>
        </p:nvSpPr>
        <p:spPr>
          <a:xfrm rot="19129154">
            <a:off x="-2804509" y="80286"/>
            <a:ext cx="7162800" cy="356694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1CEF7E7-E822-344B-12EE-909199ADC480}"/>
              </a:ext>
            </a:extLst>
          </p:cNvPr>
          <p:cNvSpPr/>
          <p:nvPr/>
        </p:nvSpPr>
        <p:spPr>
          <a:xfrm rot="19129154">
            <a:off x="-2347309" y="758297"/>
            <a:ext cx="7162800" cy="356694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F5D2173-E9B4-F45A-BA03-12CFB540A79A}"/>
              </a:ext>
            </a:extLst>
          </p:cNvPr>
          <p:cNvSpPr/>
          <p:nvPr/>
        </p:nvSpPr>
        <p:spPr>
          <a:xfrm>
            <a:off x="5806440" y="0"/>
            <a:ext cx="6385560" cy="685800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2">
            <a:extLst>
              <a:ext uri="{FF2B5EF4-FFF2-40B4-BE49-F238E27FC236}">
                <a16:creationId xmlns:a16="http://schemas.microsoft.com/office/drawing/2014/main" id="{8074D049-1938-41DF-286D-F9216092EE6F}"/>
              </a:ext>
            </a:extLst>
          </p:cNvPr>
          <p:cNvSpPr txBox="1"/>
          <p:nvPr/>
        </p:nvSpPr>
        <p:spPr>
          <a:xfrm>
            <a:off x="6096000" y="14793"/>
            <a:ext cx="9905071" cy="1069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900"/>
              </a:lnSpc>
            </a:pPr>
            <a:r>
              <a:rPr lang="en-US" sz="5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DLaM Display" panose="020F0502020204030204" pitchFamily="2" charset="0"/>
              </a:rPr>
              <a:t>3.1 </a:t>
            </a:r>
            <a:r>
              <a:rPr lang="ko-KR" altLang="en-US" sz="4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DLaM Display" panose="020F0502020204030204" pitchFamily="2" charset="0"/>
              </a:rPr>
              <a:t>학적정보조회</a:t>
            </a:r>
            <a:endParaRPr lang="en-US" sz="44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DLaM Display" panose="020F0502020204030204" pitchFamily="2" charset="0"/>
            </a:endParaRPr>
          </a:p>
        </p:txBody>
      </p:sp>
      <p:sp>
        <p:nvSpPr>
          <p:cNvPr id="10" name="Freeform 6">
            <a:extLst>
              <a:ext uri="{FF2B5EF4-FFF2-40B4-BE49-F238E27FC236}">
                <a16:creationId xmlns:a16="http://schemas.microsoft.com/office/drawing/2014/main" id="{57B93D0E-1CBA-665B-5456-1796BCC549E8}"/>
              </a:ext>
            </a:extLst>
          </p:cNvPr>
          <p:cNvSpPr/>
          <p:nvPr/>
        </p:nvSpPr>
        <p:spPr>
          <a:xfrm>
            <a:off x="-1751731" y="3048000"/>
            <a:ext cx="5761023" cy="3492922"/>
          </a:xfrm>
          <a:custGeom>
            <a:avLst/>
            <a:gdLst/>
            <a:ahLst/>
            <a:cxnLst/>
            <a:rect l="l" t="t" r="r" b="b"/>
            <a:pathLst>
              <a:path w="7539345" h="4356646">
                <a:moveTo>
                  <a:pt x="0" y="0"/>
                </a:moveTo>
                <a:lnTo>
                  <a:pt x="7539345" y="0"/>
                </a:lnTo>
                <a:lnTo>
                  <a:pt x="7539345" y="4356646"/>
                </a:lnTo>
                <a:lnTo>
                  <a:pt x="0" y="43566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815B3B3-1897-C02A-FE75-14365D35C027}"/>
              </a:ext>
            </a:extLst>
          </p:cNvPr>
          <p:cNvSpPr txBox="1"/>
          <p:nvPr/>
        </p:nvSpPr>
        <p:spPr>
          <a:xfrm>
            <a:off x="6477000" y="1517195"/>
            <a:ext cx="5246370" cy="11079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chemeClr val="bg1"/>
                </a:solidFill>
              </a:rPr>
              <a:t>학생들의 학번</a:t>
            </a:r>
            <a:r>
              <a:rPr lang="en-US" altLang="ko-KR" sz="2400" dirty="0">
                <a:solidFill>
                  <a:schemeClr val="bg1"/>
                </a:solidFill>
              </a:rPr>
              <a:t>, </a:t>
            </a:r>
            <a:r>
              <a:rPr lang="ko-KR" altLang="en-US" sz="2400" dirty="0">
                <a:solidFill>
                  <a:schemeClr val="bg1"/>
                </a:solidFill>
              </a:rPr>
              <a:t>이름</a:t>
            </a:r>
            <a:r>
              <a:rPr lang="en-US" altLang="ko-KR" sz="2400" dirty="0">
                <a:solidFill>
                  <a:schemeClr val="bg1"/>
                </a:solidFill>
              </a:rPr>
              <a:t>, </a:t>
            </a:r>
            <a:r>
              <a:rPr lang="ko-KR" altLang="en-US" sz="2400" dirty="0">
                <a:solidFill>
                  <a:schemeClr val="bg1"/>
                </a:solidFill>
              </a:rPr>
              <a:t>학년</a:t>
            </a:r>
            <a:r>
              <a:rPr lang="en-US" altLang="ko-KR" sz="2400" dirty="0">
                <a:solidFill>
                  <a:schemeClr val="bg1"/>
                </a:solidFill>
              </a:rPr>
              <a:t>, </a:t>
            </a:r>
            <a:r>
              <a:rPr lang="ko-KR" altLang="en-US" sz="2400" dirty="0">
                <a:solidFill>
                  <a:schemeClr val="bg1"/>
                </a:solidFill>
              </a:rPr>
              <a:t>생일</a:t>
            </a:r>
            <a:r>
              <a:rPr lang="en-US" altLang="ko-KR" sz="2400" dirty="0">
                <a:solidFill>
                  <a:schemeClr val="bg1"/>
                </a:solidFill>
              </a:rPr>
              <a:t>, </a:t>
            </a:r>
            <a:r>
              <a:rPr lang="ko-KR" altLang="en-US" sz="2400" dirty="0">
                <a:solidFill>
                  <a:schemeClr val="bg1"/>
                </a:solidFill>
              </a:rPr>
              <a:t>학과</a:t>
            </a:r>
            <a:r>
              <a:rPr lang="en-US" altLang="ko-KR" sz="2400" dirty="0">
                <a:solidFill>
                  <a:schemeClr val="bg1"/>
                </a:solidFill>
              </a:rPr>
              <a:t>, </a:t>
            </a:r>
            <a:r>
              <a:rPr lang="ko-KR" altLang="en-US" sz="2400" dirty="0">
                <a:solidFill>
                  <a:schemeClr val="bg1"/>
                </a:solidFill>
              </a:rPr>
              <a:t>전화번호 등의 개인정보 조회</a:t>
            </a:r>
            <a:r>
              <a:rPr lang="en-US" altLang="ko-KR" sz="2400" dirty="0">
                <a:solidFill>
                  <a:schemeClr val="bg1"/>
                </a:solidFill>
              </a:rPr>
              <a:t>/ </a:t>
            </a:r>
            <a:r>
              <a:rPr lang="ko-KR" altLang="en-US" sz="2400" dirty="0">
                <a:solidFill>
                  <a:schemeClr val="bg1"/>
                </a:solidFill>
              </a:rPr>
              <a:t>수정 등이 가능</a:t>
            </a:r>
          </a:p>
        </p:txBody>
      </p:sp>
    </p:spTree>
    <p:extLst>
      <p:ext uri="{BB962C8B-B14F-4D97-AF65-F5344CB8AC3E}">
        <p14:creationId xmlns:p14="http://schemas.microsoft.com/office/powerpoint/2010/main" val="16520488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6">
            <a:extLst>
              <a:ext uri="{FF2B5EF4-FFF2-40B4-BE49-F238E27FC236}">
                <a16:creationId xmlns:a16="http://schemas.microsoft.com/office/drawing/2014/main" id="{7863DBB7-044E-013A-83B6-E89DF8D216F2}"/>
              </a:ext>
            </a:extLst>
          </p:cNvPr>
          <p:cNvSpPr/>
          <p:nvPr/>
        </p:nvSpPr>
        <p:spPr>
          <a:xfrm>
            <a:off x="-1751731" y="3048000"/>
            <a:ext cx="5761023" cy="3492922"/>
          </a:xfrm>
          <a:custGeom>
            <a:avLst/>
            <a:gdLst/>
            <a:ahLst/>
            <a:cxnLst/>
            <a:rect l="l" t="t" r="r" b="b"/>
            <a:pathLst>
              <a:path w="7539345" h="4356646">
                <a:moveTo>
                  <a:pt x="0" y="0"/>
                </a:moveTo>
                <a:lnTo>
                  <a:pt x="7539345" y="0"/>
                </a:lnTo>
                <a:lnTo>
                  <a:pt x="7539345" y="4356646"/>
                </a:lnTo>
                <a:lnTo>
                  <a:pt x="0" y="43566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41F9FD1-D87A-DF9A-267F-BA32CFF3E914}"/>
              </a:ext>
            </a:extLst>
          </p:cNvPr>
          <p:cNvSpPr/>
          <p:nvPr/>
        </p:nvSpPr>
        <p:spPr>
          <a:xfrm>
            <a:off x="5806440" y="0"/>
            <a:ext cx="6385560" cy="685800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2">
            <a:extLst>
              <a:ext uri="{FF2B5EF4-FFF2-40B4-BE49-F238E27FC236}">
                <a16:creationId xmlns:a16="http://schemas.microsoft.com/office/drawing/2014/main" id="{3486BC8C-9022-D787-16C5-3C59A34C16F7}"/>
              </a:ext>
            </a:extLst>
          </p:cNvPr>
          <p:cNvSpPr txBox="1"/>
          <p:nvPr/>
        </p:nvSpPr>
        <p:spPr>
          <a:xfrm>
            <a:off x="6096000" y="14793"/>
            <a:ext cx="9905071" cy="1069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900"/>
              </a:lnSpc>
            </a:pPr>
            <a:r>
              <a:rPr lang="en-US" sz="5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DLaM Display" panose="020F0502020204030204" pitchFamily="2" charset="0"/>
              </a:rPr>
              <a:t>3.2 </a:t>
            </a:r>
            <a:r>
              <a:rPr lang="ko-KR" altLang="en-US" sz="4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DLaM Display" panose="020F0502020204030204" pitchFamily="2" charset="0"/>
              </a:rPr>
              <a:t>학사정보서비스</a:t>
            </a:r>
            <a:endParaRPr lang="en-US" sz="44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DLaM Display" panose="020F0502020204030204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986707-D456-42CF-CCB6-4DA90376634A}"/>
              </a:ext>
            </a:extLst>
          </p:cNvPr>
          <p:cNvSpPr txBox="1"/>
          <p:nvPr/>
        </p:nvSpPr>
        <p:spPr>
          <a:xfrm>
            <a:off x="6275070" y="1517195"/>
            <a:ext cx="5448300" cy="12772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37210" lvl="1" indent="-342900">
              <a:lnSpc>
                <a:spcPts val="3419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chemeClr val="bg1"/>
                </a:solidFill>
              </a:rPr>
              <a:t>휴학</a:t>
            </a:r>
            <a:r>
              <a:rPr lang="en-US" altLang="ko-KR" sz="2400" dirty="0">
                <a:solidFill>
                  <a:schemeClr val="bg1"/>
                </a:solidFill>
              </a:rPr>
              <a:t>/</a:t>
            </a:r>
            <a:r>
              <a:rPr lang="ko-KR" altLang="en-US" sz="2400" dirty="0">
                <a:solidFill>
                  <a:schemeClr val="bg1"/>
                </a:solidFill>
              </a:rPr>
              <a:t>복학시에 필요한 문서나 정보제공</a:t>
            </a:r>
            <a:endParaRPr lang="en-US" altLang="ko-KR" sz="2400" dirty="0">
              <a:solidFill>
                <a:schemeClr val="bg1"/>
              </a:solidFill>
            </a:endParaRPr>
          </a:p>
          <a:p>
            <a:pPr marL="537210" lvl="1" indent="-342900">
              <a:lnSpc>
                <a:spcPts val="3419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chemeClr val="bg1"/>
                </a:solidFill>
              </a:rPr>
              <a:t>대면없이 온라인으로 신청가능</a:t>
            </a:r>
          </a:p>
        </p:txBody>
      </p:sp>
    </p:spTree>
    <p:extLst>
      <p:ext uri="{BB962C8B-B14F-4D97-AF65-F5344CB8AC3E}">
        <p14:creationId xmlns:p14="http://schemas.microsoft.com/office/powerpoint/2010/main" val="533660117"/>
      </p:ext>
    </p:extLst>
  </p:cSld>
  <p:clrMapOvr>
    <a:masterClrMapping/>
  </p:clrMapOvr>
</p:sld>
</file>

<file path=ppt/theme/theme1.xml><?xml version="1.0" encoding="utf-8"?>
<a:theme xmlns:a="http://schemas.openxmlformats.org/drawingml/2006/main" name="CitationVTI">
  <a:themeElements>
    <a:clrScheme name="AnalogousFromRegularSeedRightStep">
      <a:dk1>
        <a:srgbClr val="000000"/>
      </a:dk1>
      <a:lt1>
        <a:srgbClr val="FFFFFF"/>
      </a:lt1>
      <a:dk2>
        <a:srgbClr val="412724"/>
      </a:dk2>
      <a:lt2>
        <a:srgbClr val="E2E8E4"/>
      </a:lt2>
      <a:accent1>
        <a:srgbClr val="D739AE"/>
      </a:accent1>
      <a:accent2>
        <a:srgbClr val="C5275A"/>
      </a:accent2>
      <a:accent3>
        <a:srgbClr val="D74839"/>
      </a:accent3>
      <a:accent4>
        <a:srgbClr val="C57827"/>
      </a:accent4>
      <a:accent5>
        <a:srgbClr val="B0A72F"/>
      </a:accent5>
      <a:accent6>
        <a:srgbClr val="81B223"/>
      </a:accent6>
      <a:hlink>
        <a:srgbClr val="31944B"/>
      </a:hlink>
      <a:folHlink>
        <a:srgbClr val="7F7F7F"/>
      </a:folHlink>
    </a:clrScheme>
    <a:fontScheme name="Grandview">
      <a:majorFont>
        <a:latin typeface="Grandview"/>
        <a:ea typeface=""/>
        <a:cs typeface=""/>
      </a:majorFont>
      <a:minorFont>
        <a:latin typeface="Grandview Displ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tationVTI" id="{4899D957-8B31-4AB5-A19D-CB0353FFB667}" vid="{430294D6-2412-4BD3-B567-F0976EA49313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</TotalTime>
  <Words>579</Words>
  <Application>Microsoft Office PowerPoint</Application>
  <PresentationFormat>와이드스크린</PresentationFormat>
  <Paragraphs>130</Paragraphs>
  <Slides>27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8" baseType="lpstr">
      <vt:lpstr>210 8비트 Light</vt:lpstr>
      <vt:lpstr>ADLaM Display</vt:lpstr>
      <vt:lpstr>Amasis MT Pro Black</vt:lpstr>
      <vt:lpstr>Arita Dotum Bold</vt:lpstr>
      <vt:lpstr>Grandview</vt:lpstr>
      <vt:lpstr>Grandview Display</vt:lpstr>
      <vt:lpstr>HY헤드라인M</vt:lpstr>
      <vt:lpstr>Agency FB</vt:lpstr>
      <vt:lpstr>Arial</vt:lpstr>
      <vt:lpstr>Cambria Math</vt:lpstr>
      <vt:lpstr>CitationVTI</vt:lpstr>
      <vt:lpstr>JAVA 계획서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 계획서</dc:title>
  <dc:creator>주헌 홍</dc:creator>
  <cp:lastModifiedBy>목포해양대 공과대학</cp:lastModifiedBy>
  <cp:revision>5</cp:revision>
  <dcterms:created xsi:type="dcterms:W3CDTF">2023-10-10T12:19:35Z</dcterms:created>
  <dcterms:modified xsi:type="dcterms:W3CDTF">2023-10-10T14:13:59Z</dcterms:modified>
</cp:coreProperties>
</file>